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62" r:id="rId3"/>
    <p:sldId id="257" r:id="rId4"/>
    <p:sldId id="258" r:id="rId5"/>
    <p:sldId id="259" r:id="rId6"/>
    <p:sldId id="290" r:id="rId7"/>
    <p:sldId id="264" r:id="rId8"/>
    <p:sldId id="291" r:id="rId9"/>
    <p:sldId id="266" r:id="rId10"/>
    <p:sldId id="292" r:id="rId11"/>
    <p:sldId id="272" r:id="rId12"/>
    <p:sldId id="293" r:id="rId13"/>
    <p:sldId id="294" r:id="rId14"/>
    <p:sldId id="295" r:id="rId15"/>
    <p:sldId id="296" r:id="rId16"/>
    <p:sldId id="277" r:id="rId17"/>
    <p:sldId id="297" r:id="rId18"/>
    <p:sldId id="260" r:id="rId19"/>
    <p:sldId id="298" r:id="rId20"/>
    <p:sldId id="280" r:id="rId21"/>
    <p:sldId id="299" r:id="rId22"/>
    <p:sldId id="300" r:id="rId23"/>
    <p:sldId id="283" r:id="rId24"/>
    <p:sldId id="301" r:id="rId25"/>
    <p:sldId id="302" r:id="rId26"/>
    <p:sldId id="286" r:id="rId27"/>
    <p:sldId id="289" r:id="rId28"/>
    <p:sldId id="287" r:id="rId2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72C4"/>
    <a:srgbClr val="4E4E4E"/>
    <a:srgbClr val="0047AB"/>
    <a:srgbClr val="337C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79"/>
  </p:normalViewPr>
  <p:slideViewPr>
    <p:cSldViewPr snapToGrid="0">
      <p:cViewPr>
        <p:scale>
          <a:sx n="52" d="100"/>
          <a:sy n="52" d="100"/>
        </p:scale>
        <p:origin x="1672" y="1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54C37E-1C20-7D4B-8704-878896DD2071}" type="datetimeFigureOut">
              <a:rPr lang="nl-NL" smtClean="0"/>
              <a:t>22-05-2023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79DA4B-739F-1242-A201-B8D2B38478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6715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79DA4B-739F-1242-A201-B8D2B3847891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6308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79DA4B-739F-1242-A201-B8D2B3847891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5390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79DA4B-739F-1242-A201-B8D2B3847891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0284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79DA4B-739F-1242-A201-B8D2B3847891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1003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79DA4B-739F-1242-A201-B8D2B3847891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8739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A07613-9495-3AA5-E6DC-1313B5F435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64527ED-90A8-12E6-7976-7E1584183B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637CC8F-37C9-79AF-0696-02E4078EF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3D3B1-1FF7-C24A-BEAC-23526CBC2C15}" type="datetimeFigureOut">
              <a:rPr lang="nl-NL" smtClean="0"/>
              <a:t>21-05-2023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2493404-3C9D-6E23-5921-8E34A801C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B29DF38-E88F-BF4D-03B9-68092BCAF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71E1B-F062-2949-ADBE-432DDB4260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3599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CFDD14-DE6D-E55D-C645-77E4D7477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59B3AD8-16BB-F33A-9110-399CCF8B12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F037BDA-32D4-9BB7-4B5A-ED4786EE6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3D3B1-1FF7-C24A-BEAC-23526CBC2C15}" type="datetimeFigureOut">
              <a:rPr lang="nl-NL" smtClean="0"/>
              <a:t>21-05-2023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92C25CE-AF70-EA78-CFF0-6BBCDD147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D797ED-BC01-D5B4-8651-5344F391A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71E1B-F062-2949-ADBE-432DDB4260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9603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A38A902-E0F0-DA9A-8EB7-0810AD0DEA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DABA6FE-B8D8-DC45-1060-29E50324D6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7C6F23A-BA1D-3398-E5ED-A1CCE1FCF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3D3B1-1FF7-C24A-BEAC-23526CBC2C15}" type="datetimeFigureOut">
              <a:rPr lang="nl-NL" smtClean="0"/>
              <a:t>21-05-2023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D023A9A-F65E-EEBA-4646-AA9131E2A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558E348-1633-B443-028F-5A379E503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71E1B-F062-2949-ADBE-432DDB4260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0977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5DF596-9822-49D5-C1DC-62878EA97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6AD4F5F-7701-42E7-E734-B4EFC0F67A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FB5A2A0-7690-3567-408F-D80F38545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3D3B1-1FF7-C24A-BEAC-23526CBC2C15}" type="datetimeFigureOut">
              <a:rPr lang="nl-NL" smtClean="0"/>
              <a:t>21-05-2023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BB1229-0CEC-2B02-151D-B8B604775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FE605A5-C3EA-5CD7-D301-209F2EC7A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71E1B-F062-2949-ADBE-432DDB4260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9183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19D057-640F-E011-552C-7A29498CE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00E34F7-989E-E3F4-D19A-C53D87EA4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C6E48DE-EA60-2532-D1A5-59D6E4E37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3D3B1-1FF7-C24A-BEAC-23526CBC2C15}" type="datetimeFigureOut">
              <a:rPr lang="nl-NL" smtClean="0"/>
              <a:t>21-05-2023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3076EDF-62C7-71A8-C0B6-814EBB7B9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EB1DD46-03B9-0C9D-E0B1-6B12094DB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71E1B-F062-2949-ADBE-432DDB4260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6025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8237DA-3D81-7DB9-37AE-540D6C42F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F7C64C8-548B-D196-2925-B6FC407485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5BB99BB-FFED-63AF-C5F2-9099479AFE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27B3D0A-6797-7E70-2B5C-1D7F19A2C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3D3B1-1FF7-C24A-BEAC-23526CBC2C15}" type="datetimeFigureOut">
              <a:rPr lang="nl-NL" smtClean="0"/>
              <a:t>21-05-2023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478FC42-CD13-B958-5ADF-1A51F2589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9E4ECB7-B9ED-0DC2-F107-97DA174DE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71E1B-F062-2949-ADBE-432DDB4260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5971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B24087-2199-2172-FBBA-48E29472E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C66BBA9-1692-48DF-EE7A-CE86EA47C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45D67E7-E3F2-EA60-5AC7-2A9A7C1AA0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4B16FB6-2215-43C2-4F01-6C629C3316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B1F30AF-B003-BDFC-6952-261E1A7932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6BEF0690-E0D4-9DB5-896A-A4A41E443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3D3B1-1FF7-C24A-BEAC-23526CBC2C15}" type="datetimeFigureOut">
              <a:rPr lang="nl-NL" smtClean="0"/>
              <a:t>21-05-2023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8A883898-D028-5C0F-7530-679CEF04E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C1EB77B-F224-074C-CBCA-D5F6D2A48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71E1B-F062-2949-ADBE-432DDB4260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8131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551751-3834-7671-F1E5-86A3D020E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60F5EB0-8E06-C7AA-7D70-B079F1633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3D3B1-1FF7-C24A-BEAC-23526CBC2C15}" type="datetimeFigureOut">
              <a:rPr lang="nl-NL" smtClean="0"/>
              <a:t>21-05-2023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8AA1B70-43D9-4AA7-1906-D97B4CA01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81D0932-5EAA-BAA0-42A7-EEDB84D16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71E1B-F062-2949-ADBE-432DDB4260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6770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954A7EA-7DD1-9CA8-C39A-BB7920924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3D3B1-1FF7-C24A-BEAC-23526CBC2C15}" type="datetimeFigureOut">
              <a:rPr lang="nl-NL" smtClean="0"/>
              <a:t>21-05-2023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658BBB4-C742-3C29-7DD5-1873FC8B7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A2BEFE7-CBC6-8BE6-E5E0-F56AB0019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71E1B-F062-2949-ADBE-432DDB4260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3024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57F89D-9E4E-B084-37E3-B90AA4D95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35B15A6-450D-29CD-EEB7-CF7C6C18B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8B6C6F8-C720-9C47-93D4-F435AF8E73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2639852-4FE1-438F-4E23-AFE7961A1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3D3B1-1FF7-C24A-BEAC-23526CBC2C15}" type="datetimeFigureOut">
              <a:rPr lang="nl-NL" smtClean="0"/>
              <a:t>21-05-2023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351CB05-ECEE-EC53-1483-050783404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66C9823-DED1-5E26-C0FC-5079E52CC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71E1B-F062-2949-ADBE-432DDB4260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52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B07A96-76EC-C114-3C95-DCA0AEEC8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B25EFF1-AC69-D2BE-75F7-BDCCCD1461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90E257C-6B61-26A3-601F-5F9457B13C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01CBE5D-B65C-A3B7-77FD-C499D6768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3D3B1-1FF7-C24A-BEAC-23526CBC2C15}" type="datetimeFigureOut">
              <a:rPr lang="nl-NL" smtClean="0"/>
              <a:t>21-05-2023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B23EB70-09A8-2A8D-29D9-B24978A23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2894DF4-E0E3-CF6A-9AA4-E5D042CC5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71E1B-F062-2949-ADBE-432DDB4260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875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9590CA1-DCC2-51C2-5460-8B90B699B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F1AD6C9-E1F4-3328-9BFB-8A76BE206C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5E5048F-C0A3-8D21-FE4D-47112CB163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3D3B1-1FF7-C24A-BEAC-23526CBC2C15}" type="datetimeFigureOut">
              <a:rPr lang="nl-NL" smtClean="0"/>
              <a:t>21-05-2023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495520E-30AA-7CC9-1579-6CE7B1F396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6BFBCDE-479E-7DC6-E33D-7E19EE2CE7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71E1B-F062-2949-ADBE-432DDB4260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2986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hthoek 30">
            <a:extLst>
              <a:ext uri="{FF2B5EF4-FFF2-40B4-BE49-F238E27FC236}">
                <a16:creationId xmlns:a16="http://schemas.microsoft.com/office/drawing/2014/main" id="{7FFB3081-F5BF-DBC4-767D-EF7DC54DFF15}"/>
              </a:ext>
            </a:extLst>
          </p:cNvPr>
          <p:cNvSpPr/>
          <p:nvPr/>
        </p:nvSpPr>
        <p:spPr>
          <a:xfrm flipV="1">
            <a:off x="0" y="3615526"/>
            <a:ext cx="12192000" cy="189447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337CE3"/>
              </a:solidFill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C4029433-8593-9D6F-70DC-26FC96DA7456}"/>
              </a:ext>
            </a:extLst>
          </p:cNvPr>
          <p:cNvSpPr/>
          <p:nvPr/>
        </p:nvSpPr>
        <p:spPr>
          <a:xfrm>
            <a:off x="0" y="-1"/>
            <a:ext cx="12192000" cy="3615528"/>
          </a:xfrm>
          <a:prstGeom prst="rect">
            <a:avLst/>
          </a:prstGeom>
          <a:solidFill>
            <a:srgbClr val="43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337CE3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4A58903-B534-32A1-F723-68AE210BD3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47993"/>
            <a:ext cx="9144000" cy="2081007"/>
          </a:xfrm>
        </p:spPr>
        <p:txBody>
          <a:bodyPr>
            <a:normAutofit fontScale="90000"/>
          </a:bodyPr>
          <a:lstStyle/>
          <a:p>
            <a:r>
              <a:rPr lang="nl-NL" sz="8000" b="1" dirty="0">
                <a:solidFill>
                  <a:schemeClr val="bg1"/>
                </a:solidFill>
                <a:latin typeface="Work Sans Black Roman" pitchFamily="2" charset="77"/>
              </a:rPr>
              <a:t>TEAM </a:t>
            </a:r>
            <a:br>
              <a:rPr lang="nl-NL" sz="8000" b="1" dirty="0">
                <a:solidFill>
                  <a:schemeClr val="bg1"/>
                </a:solidFill>
                <a:latin typeface="Work Sans Black Roman" pitchFamily="2" charset="77"/>
              </a:rPr>
            </a:br>
            <a:r>
              <a:rPr lang="nl-NL" sz="8000" b="1" dirty="0">
                <a:solidFill>
                  <a:schemeClr val="bg1"/>
                </a:solidFill>
                <a:latin typeface="Work Sans Black Roman" pitchFamily="2" charset="77"/>
              </a:rPr>
              <a:t>ROOKVRIJ</a:t>
            </a:r>
          </a:p>
        </p:txBody>
      </p:sp>
      <p:pic>
        <p:nvPicPr>
          <p:cNvPr id="5" name="Afbeelding 4" descr="Afbeelding met tekst, schermopname, ontwerp&#10;&#10;Automatisch gegenereerde beschrijving">
            <a:extLst>
              <a:ext uri="{FF2B5EF4-FFF2-40B4-BE49-F238E27FC236}">
                <a16:creationId xmlns:a16="http://schemas.microsoft.com/office/drawing/2014/main" id="{7A947C28-842A-2634-CA67-7A1FFDF84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5657" y="-3272699"/>
            <a:ext cx="2865394" cy="2925718"/>
          </a:xfrm>
          <a:prstGeom prst="rect">
            <a:avLst/>
          </a:prstGeom>
        </p:spPr>
      </p:pic>
      <p:pic>
        <p:nvPicPr>
          <p:cNvPr id="12" name="Afbeelding 11" descr="Afbeelding met clipart, tekenfilm, wit, tekening&#10;&#10;Automatisch gegenereerde beschrijving">
            <a:extLst>
              <a:ext uri="{FF2B5EF4-FFF2-40B4-BE49-F238E27FC236}">
                <a16:creationId xmlns:a16="http://schemas.microsoft.com/office/drawing/2014/main" id="{6AA0DD5D-EDFD-7FDC-B6D9-9C5D356C1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053" y="307079"/>
            <a:ext cx="1700402" cy="1437032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5049CA28-A5E6-33CE-561E-37B79B01215E}"/>
              </a:ext>
            </a:extLst>
          </p:cNvPr>
          <p:cNvSpPr txBox="1"/>
          <p:nvPr/>
        </p:nvSpPr>
        <p:spPr>
          <a:xfrm>
            <a:off x="1073911" y="4131879"/>
            <a:ext cx="100441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500" i="1" dirty="0">
                <a:solidFill>
                  <a:schemeClr val="bg1"/>
                </a:solidFill>
                <a:latin typeface=""/>
              </a:rPr>
              <a:t>Een samenwerking tussen CMD &amp; CMGT studenten voor de brandweer.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BD517B84-D926-3C03-5CC6-7817013AA8EF}"/>
              </a:ext>
            </a:extLst>
          </p:cNvPr>
          <p:cNvSpPr txBox="1">
            <a:spLocks/>
          </p:cNvSpPr>
          <p:nvPr/>
        </p:nvSpPr>
        <p:spPr>
          <a:xfrm>
            <a:off x="4899352" y="5727488"/>
            <a:ext cx="2393295" cy="4337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2000" b="1" dirty="0">
                <a:solidFill>
                  <a:srgbClr val="4E4E4E"/>
                </a:solidFill>
                <a:latin typeface=""/>
              </a:rPr>
              <a:t>Jelmer </a:t>
            </a:r>
            <a:r>
              <a:rPr lang="nl-NL" sz="2000" b="1" dirty="0" err="1">
                <a:solidFill>
                  <a:srgbClr val="4E4E4E"/>
                </a:solidFill>
                <a:latin typeface=""/>
              </a:rPr>
              <a:t>Rosdorf</a:t>
            </a:r>
            <a:r>
              <a:rPr lang="nl-NL" sz="2000" b="1" dirty="0">
                <a:solidFill>
                  <a:srgbClr val="4E4E4E"/>
                </a:solidFill>
                <a:latin typeface=""/>
              </a:rPr>
              <a:t> </a:t>
            </a:r>
          </a:p>
        </p:txBody>
      </p:sp>
      <p:sp>
        <p:nvSpPr>
          <p:cNvPr id="21" name="Titel 1">
            <a:extLst>
              <a:ext uri="{FF2B5EF4-FFF2-40B4-BE49-F238E27FC236}">
                <a16:creationId xmlns:a16="http://schemas.microsoft.com/office/drawing/2014/main" id="{BC43A7C2-140E-85B5-2D0A-0DE93A431FEB}"/>
              </a:ext>
            </a:extLst>
          </p:cNvPr>
          <p:cNvSpPr txBox="1">
            <a:spLocks/>
          </p:cNvSpPr>
          <p:nvPr/>
        </p:nvSpPr>
        <p:spPr>
          <a:xfrm>
            <a:off x="552066" y="5770874"/>
            <a:ext cx="3239146" cy="3694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2000" b="1" dirty="0">
                <a:solidFill>
                  <a:srgbClr val="4E4E4E"/>
                </a:solidFill>
                <a:latin typeface=""/>
              </a:rPr>
              <a:t>Timo Wieme </a:t>
            </a:r>
          </a:p>
        </p:txBody>
      </p:sp>
      <p:sp>
        <p:nvSpPr>
          <p:cNvPr id="22" name="Titel 1">
            <a:extLst>
              <a:ext uri="{FF2B5EF4-FFF2-40B4-BE49-F238E27FC236}">
                <a16:creationId xmlns:a16="http://schemas.microsoft.com/office/drawing/2014/main" id="{2944259C-3635-6E0D-E935-ABD7DC0D183A}"/>
              </a:ext>
            </a:extLst>
          </p:cNvPr>
          <p:cNvSpPr txBox="1">
            <a:spLocks/>
          </p:cNvSpPr>
          <p:nvPr/>
        </p:nvSpPr>
        <p:spPr>
          <a:xfrm>
            <a:off x="552066" y="6173272"/>
            <a:ext cx="3239146" cy="3694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2000" b="1" dirty="0">
                <a:solidFill>
                  <a:srgbClr val="4E4E4E"/>
                </a:solidFill>
                <a:latin typeface=""/>
              </a:rPr>
              <a:t>Thomas Bezemer </a:t>
            </a:r>
          </a:p>
        </p:txBody>
      </p:sp>
      <p:sp>
        <p:nvSpPr>
          <p:cNvPr id="24" name="Titel 1">
            <a:extLst>
              <a:ext uri="{FF2B5EF4-FFF2-40B4-BE49-F238E27FC236}">
                <a16:creationId xmlns:a16="http://schemas.microsoft.com/office/drawing/2014/main" id="{32A86994-9467-C967-EFBF-5763F23C7A10}"/>
              </a:ext>
            </a:extLst>
          </p:cNvPr>
          <p:cNvSpPr txBox="1">
            <a:spLocks/>
          </p:cNvSpPr>
          <p:nvPr/>
        </p:nvSpPr>
        <p:spPr>
          <a:xfrm>
            <a:off x="4899352" y="6129886"/>
            <a:ext cx="2393295" cy="4337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2000" b="1" dirty="0">
                <a:solidFill>
                  <a:srgbClr val="4E4E4E"/>
                </a:solidFill>
                <a:latin typeface=""/>
              </a:rPr>
              <a:t>Daan Herrewijnen </a:t>
            </a:r>
          </a:p>
        </p:txBody>
      </p:sp>
      <p:sp>
        <p:nvSpPr>
          <p:cNvPr id="25" name="Titel 1">
            <a:extLst>
              <a:ext uri="{FF2B5EF4-FFF2-40B4-BE49-F238E27FC236}">
                <a16:creationId xmlns:a16="http://schemas.microsoft.com/office/drawing/2014/main" id="{BE7F4310-CFB9-92E9-E300-3F58131BF8FA}"/>
              </a:ext>
            </a:extLst>
          </p:cNvPr>
          <p:cNvSpPr txBox="1">
            <a:spLocks/>
          </p:cNvSpPr>
          <p:nvPr/>
        </p:nvSpPr>
        <p:spPr>
          <a:xfrm>
            <a:off x="9632185" y="5706619"/>
            <a:ext cx="2071630" cy="4492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2000" b="1" dirty="0" err="1">
                <a:solidFill>
                  <a:srgbClr val="4E4E4E"/>
                </a:solidFill>
                <a:latin typeface=""/>
              </a:rPr>
              <a:t>Merve</a:t>
            </a:r>
            <a:r>
              <a:rPr lang="nl-NL" sz="2000" b="1" dirty="0">
                <a:solidFill>
                  <a:srgbClr val="4E4E4E"/>
                </a:solidFill>
                <a:latin typeface=""/>
              </a:rPr>
              <a:t> </a:t>
            </a:r>
            <a:r>
              <a:rPr lang="nl-NL" sz="2000" b="1" dirty="0" err="1">
                <a:solidFill>
                  <a:srgbClr val="4E4E4E"/>
                </a:solidFill>
                <a:latin typeface=""/>
              </a:rPr>
              <a:t>Atis</a:t>
            </a:r>
            <a:r>
              <a:rPr lang="nl-NL" sz="2000" b="1" dirty="0">
                <a:solidFill>
                  <a:srgbClr val="4E4E4E"/>
                </a:solidFill>
                <a:latin typeface=""/>
              </a:rPr>
              <a:t> </a:t>
            </a:r>
          </a:p>
        </p:txBody>
      </p:sp>
      <p:sp>
        <p:nvSpPr>
          <p:cNvPr id="26" name="Titel 1">
            <a:extLst>
              <a:ext uri="{FF2B5EF4-FFF2-40B4-BE49-F238E27FC236}">
                <a16:creationId xmlns:a16="http://schemas.microsoft.com/office/drawing/2014/main" id="{5924FAC4-4D26-A40D-4E43-8A706B2799D3}"/>
              </a:ext>
            </a:extLst>
          </p:cNvPr>
          <p:cNvSpPr txBox="1">
            <a:spLocks/>
          </p:cNvSpPr>
          <p:nvPr/>
        </p:nvSpPr>
        <p:spPr>
          <a:xfrm>
            <a:off x="9632185" y="6109017"/>
            <a:ext cx="2071630" cy="4492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2000" b="1" dirty="0" err="1">
                <a:solidFill>
                  <a:srgbClr val="4E4E4E"/>
                </a:solidFill>
                <a:latin typeface=""/>
              </a:rPr>
              <a:t>Loebna</a:t>
            </a:r>
            <a:r>
              <a:rPr lang="nl-NL" sz="2000" b="1" dirty="0">
                <a:solidFill>
                  <a:srgbClr val="4E4E4E"/>
                </a:solidFill>
                <a:latin typeface=""/>
              </a:rPr>
              <a:t> </a:t>
            </a:r>
            <a:r>
              <a:rPr lang="nl-NL" sz="2000" b="1" dirty="0" err="1">
                <a:solidFill>
                  <a:srgbClr val="4E4E4E"/>
                </a:solidFill>
                <a:latin typeface=""/>
              </a:rPr>
              <a:t>Mirza</a:t>
            </a:r>
            <a:r>
              <a:rPr lang="nl-NL" sz="2000" b="1" dirty="0">
                <a:solidFill>
                  <a:srgbClr val="4E4E4E"/>
                </a:solidFill>
                <a:latin typeface=""/>
              </a:rPr>
              <a:t> </a:t>
            </a:r>
          </a:p>
        </p:txBody>
      </p:sp>
      <p:pic>
        <p:nvPicPr>
          <p:cNvPr id="30" name="Afbeelding 29" descr="Afbeelding met Graphics, Lettertype, grafische vormgeving, wit&#10;&#10;Automatisch gegenereerde beschrijving">
            <a:extLst>
              <a:ext uri="{FF2B5EF4-FFF2-40B4-BE49-F238E27FC236}">
                <a16:creationId xmlns:a16="http://schemas.microsoft.com/office/drawing/2014/main" id="{1A491480-C415-B075-F851-6BB84898BD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3717" y="307078"/>
            <a:ext cx="1439230" cy="143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628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hoek 25">
            <a:extLst>
              <a:ext uri="{FF2B5EF4-FFF2-40B4-BE49-F238E27FC236}">
                <a16:creationId xmlns:a16="http://schemas.microsoft.com/office/drawing/2014/main" id="{89D46B5D-098E-C025-78DA-3539EEFFD234}"/>
              </a:ext>
            </a:extLst>
          </p:cNvPr>
          <p:cNvSpPr/>
          <p:nvPr/>
        </p:nvSpPr>
        <p:spPr>
          <a:xfrm>
            <a:off x="8160628" y="2806245"/>
            <a:ext cx="3703328" cy="3364474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0047AB"/>
              </a:solidFill>
            </a:endParaRPr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FE91598A-8103-2972-3304-2878F6E94C71}"/>
              </a:ext>
            </a:extLst>
          </p:cNvPr>
          <p:cNvSpPr/>
          <p:nvPr/>
        </p:nvSpPr>
        <p:spPr>
          <a:xfrm>
            <a:off x="4295384" y="2806245"/>
            <a:ext cx="3703328" cy="3364474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0047AB"/>
              </a:solidFill>
            </a:endParaRPr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0768CF80-AFFC-F821-3EC9-100559A1A927}"/>
              </a:ext>
            </a:extLst>
          </p:cNvPr>
          <p:cNvSpPr/>
          <p:nvPr/>
        </p:nvSpPr>
        <p:spPr>
          <a:xfrm>
            <a:off x="379092" y="2806245"/>
            <a:ext cx="3703328" cy="3364474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0047AB"/>
              </a:solidFill>
            </a:endParaRP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1D9CE29C-0F74-E98E-3418-A336C5A2B52D}"/>
              </a:ext>
            </a:extLst>
          </p:cNvPr>
          <p:cNvSpPr/>
          <p:nvPr/>
        </p:nvSpPr>
        <p:spPr>
          <a:xfrm>
            <a:off x="328044" y="2743200"/>
            <a:ext cx="3703328" cy="33644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0047AB"/>
              </a:solidFill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0FE791DD-0716-D0F2-0654-381FE71E7775}"/>
              </a:ext>
            </a:extLst>
          </p:cNvPr>
          <p:cNvSpPr txBox="1"/>
          <p:nvPr/>
        </p:nvSpPr>
        <p:spPr>
          <a:xfrm>
            <a:off x="675515" y="2965371"/>
            <a:ext cx="304878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500" i="1" dirty="0">
                <a:solidFill>
                  <a:schemeClr val="bg1"/>
                </a:solidFill>
                <a:latin typeface=""/>
              </a:rPr>
              <a:t>De </a:t>
            </a:r>
            <a:r>
              <a:rPr lang="nl-NL" sz="2500" b="1" i="1" dirty="0">
                <a:solidFill>
                  <a:schemeClr val="bg1"/>
                </a:solidFill>
                <a:latin typeface=""/>
              </a:rPr>
              <a:t>verzekering</a:t>
            </a:r>
            <a:r>
              <a:rPr lang="nl-NL" sz="2500" i="1" dirty="0">
                <a:solidFill>
                  <a:schemeClr val="bg1"/>
                </a:solidFill>
                <a:latin typeface=""/>
              </a:rPr>
              <a:t> kan moeilijk doen wanneer je geen aankoopbewijzen hebt, dit kan voor frustratie zorgen bij de aanvrager.</a:t>
            </a:r>
            <a:endParaRPr lang="nl-NL" sz="2500" i="1" u="none" strike="noStrike" dirty="0">
              <a:solidFill>
                <a:schemeClr val="bg1"/>
              </a:solidFill>
              <a:effectLst/>
              <a:latin typeface=""/>
            </a:endParaRPr>
          </a:p>
          <a:p>
            <a:pPr algn="ctr" rtl="0" fontAlgn="base">
              <a:spcBef>
                <a:spcPts val="0"/>
              </a:spcBef>
              <a:spcAft>
                <a:spcPts val="0"/>
              </a:spcAft>
            </a:pPr>
            <a:endParaRPr lang="nl-NL" sz="2500" b="0" i="1" u="none" strike="noStrike" dirty="0">
              <a:solidFill>
                <a:schemeClr val="bg1"/>
              </a:solidFill>
              <a:effectLst/>
              <a:latin typeface=""/>
            </a:endParaRP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4D17637E-6BBF-46B4-7D14-50C351E2773B}"/>
              </a:ext>
            </a:extLst>
          </p:cNvPr>
          <p:cNvSpPr/>
          <p:nvPr/>
        </p:nvSpPr>
        <p:spPr>
          <a:xfrm>
            <a:off x="4244336" y="2743200"/>
            <a:ext cx="3703328" cy="33644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0047AB"/>
              </a:solidFill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679FAD9E-7827-4A6F-2DA1-652A93733268}"/>
              </a:ext>
            </a:extLst>
          </p:cNvPr>
          <p:cNvSpPr txBox="1"/>
          <p:nvPr/>
        </p:nvSpPr>
        <p:spPr>
          <a:xfrm>
            <a:off x="4591807" y="2965371"/>
            <a:ext cx="3048786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500" i="1" dirty="0">
                <a:solidFill>
                  <a:schemeClr val="bg1"/>
                </a:solidFill>
                <a:latin typeface=""/>
              </a:rPr>
              <a:t>Mensen helpen anderen graag. Maar als het om </a:t>
            </a:r>
            <a:r>
              <a:rPr lang="nl-NL" sz="2500" b="1" i="1" dirty="0">
                <a:solidFill>
                  <a:schemeClr val="bg1"/>
                </a:solidFill>
                <a:latin typeface=""/>
              </a:rPr>
              <a:t>huisvesting</a:t>
            </a:r>
            <a:r>
              <a:rPr lang="nl-NL" sz="2500" i="1" dirty="0">
                <a:solidFill>
                  <a:schemeClr val="bg1"/>
                </a:solidFill>
                <a:latin typeface=""/>
              </a:rPr>
              <a:t> gaat, willen ze eigenlijk alleen maar bekenden in huis</a:t>
            </a:r>
            <a:r>
              <a:rPr lang="nl-NL" sz="2800" b="1" dirty="0"/>
              <a:t>.</a:t>
            </a:r>
            <a:endParaRPr lang="nl-NL" sz="2500" b="0" i="1" u="none" strike="noStrike" dirty="0">
              <a:solidFill>
                <a:schemeClr val="bg1"/>
              </a:solidFill>
              <a:effectLst/>
              <a:latin typeface=""/>
            </a:endParaRPr>
          </a:p>
          <a:p>
            <a:pPr algn="ctr" rtl="0" fontAlgn="base">
              <a:spcBef>
                <a:spcPts val="0"/>
              </a:spcBef>
              <a:spcAft>
                <a:spcPts val="0"/>
              </a:spcAft>
            </a:pPr>
            <a:endParaRPr lang="nl-NL" sz="2500" b="0" i="1" u="none" strike="noStrike" dirty="0">
              <a:solidFill>
                <a:schemeClr val="bg1"/>
              </a:solidFill>
              <a:effectLst/>
              <a:latin typeface=""/>
            </a:endParaRP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BE3CF664-989A-6D3F-76CE-1C6E800FB64D}"/>
              </a:ext>
            </a:extLst>
          </p:cNvPr>
          <p:cNvSpPr/>
          <p:nvPr/>
        </p:nvSpPr>
        <p:spPr>
          <a:xfrm>
            <a:off x="8109580" y="2743200"/>
            <a:ext cx="3703328" cy="33644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0047AB"/>
              </a:solidFill>
            </a:endParaRP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AF386C8A-AF6B-4142-2BEF-00AE0A440B47}"/>
              </a:ext>
            </a:extLst>
          </p:cNvPr>
          <p:cNvSpPr txBox="1"/>
          <p:nvPr/>
        </p:nvSpPr>
        <p:spPr>
          <a:xfrm>
            <a:off x="8457051" y="2965371"/>
            <a:ext cx="3048786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500" i="1" dirty="0">
                <a:solidFill>
                  <a:schemeClr val="bg1"/>
                </a:solidFill>
                <a:latin typeface=""/>
              </a:rPr>
              <a:t>Burgers hebben geen kennis van brandveiligheid </a:t>
            </a:r>
          </a:p>
          <a:p>
            <a:r>
              <a:rPr lang="nl-NL" sz="2500" i="1" dirty="0">
                <a:solidFill>
                  <a:schemeClr val="bg1"/>
                </a:solidFill>
                <a:latin typeface=""/>
              </a:rPr>
              <a:t>over hun </a:t>
            </a:r>
            <a:r>
              <a:rPr lang="nl-NL" sz="2500" b="1" i="1" dirty="0">
                <a:solidFill>
                  <a:schemeClr val="bg1"/>
                </a:solidFill>
                <a:latin typeface=""/>
              </a:rPr>
              <a:t>flatgebouw</a:t>
            </a:r>
            <a:r>
              <a:rPr lang="nl-NL" sz="2500" i="1" dirty="0">
                <a:solidFill>
                  <a:schemeClr val="bg1"/>
                </a:solidFill>
                <a:latin typeface=""/>
              </a:rPr>
              <a:t>.</a:t>
            </a:r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16A50E43-E626-A22B-6C0B-F89249EF91ED}"/>
              </a:ext>
            </a:extLst>
          </p:cNvPr>
          <p:cNvSpPr/>
          <p:nvPr/>
        </p:nvSpPr>
        <p:spPr>
          <a:xfrm>
            <a:off x="8160628" y="1648355"/>
            <a:ext cx="3703328" cy="832487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0047AB"/>
              </a:solidFill>
            </a:endParaRPr>
          </a:p>
        </p:txBody>
      </p:sp>
      <p:sp>
        <p:nvSpPr>
          <p:cNvPr id="29" name="Rechthoek 28">
            <a:extLst>
              <a:ext uri="{FF2B5EF4-FFF2-40B4-BE49-F238E27FC236}">
                <a16:creationId xmlns:a16="http://schemas.microsoft.com/office/drawing/2014/main" id="{6C8B8D6D-27F1-7AD2-6747-934A2E0958F3}"/>
              </a:ext>
            </a:extLst>
          </p:cNvPr>
          <p:cNvSpPr/>
          <p:nvPr/>
        </p:nvSpPr>
        <p:spPr>
          <a:xfrm>
            <a:off x="4295384" y="1648355"/>
            <a:ext cx="3703328" cy="832487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0047AB"/>
              </a:solidFill>
            </a:endParaRPr>
          </a:p>
        </p:txBody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02D5FA4B-14A7-10FD-97AA-F38A5997607A}"/>
              </a:ext>
            </a:extLst>
          </p:cNvPr>
          <p:cNvSpPr/>
          <p:nvPr/>
        </p:nvSpPr>
        <p:spPr>
          <a:xfrm>
            <a:off x="379092" y="1648355"/>
            <a:ext cx="3703328" cy="832487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0047AB"/>
              </a:solidFill>
            </a:endParaRPr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4469B160-8A0D-D641-AFA9-1F5BD6C0950F}"/>
              </a:ext>
            </a:extLst>
          </p:cNvPr>
          <p:cNvSpPr/>
          <p:nvPr/>
        </p:nvSpPr>
        <p:spPr>
          <a:xfrm>
            <a:off x="328044" y="1585310"/>
            <a:ext cx="3703328" cy="83248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0047AB"/>
              </a:solidFill>
            </a:endParaRP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A18B7307-D2B8-C12F-EE79-0C1C1A965A7A}"/>
              </a:ext>
            </a:extLst>
          </p:cNvPr>
          <p:cNvSpPr txBox="1"/>
          <p:nvPr/>
        </p:nvSpPr>
        <p:spPr>
          <a:xfrm>
            <a:off x="675515" y="1726146"/>
            <a:ext cx="30487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>
              <a:spcBef>
                <a:spcPts val="0"/>
              </a:spcBef>
              <a:spcAft>
                <a:spcPts val="0"/>
              </a:spcAft>
            </a:pPr>
            <a:r>
              <a:rPr lang="nl-NL" sz="3000" b="1" dirty="0">
                <a:solidFill>
                  <a:schemeClr val="bg1"/>
                </a:solidFill>
                <a:latin typeface=""/>
              </a:rPr>
              <a:t>Inzicht 1</a:t>
            </a:r>
            <a:endParaRPr lang="nl-NL" sz="2500" b="0" u="none" strike="noStrike" dirty="0">
              <a:solidFill>
                <a:schemeClr val="bg1"/>
              </a:solidFill>
              <a:effectLst/>
              <a:latin typeface=""/>
            </a:endParaRPr>
          </a:p>
        </p:txBody>
      </p:sp>
      <p:sp>
        <p:nvSpPr>
          <p:cNvPr id="33" name="Rechthoek 32">
            <a:extLst>
              <a:ext uri="{FF2B5EF4-FFF2-40B4-BE49-F238E27FC236}">
                <a16:creationId xmlns:a16="http://schemas.microsoft.com/office/drawing/2014/main" id="{D8CC79E3-B4F3-EA94-C7F7-AA2EB7DC947C}"/>
              </a:ext>
            </a:extLst>
          </p:cNvPr>
          <p:cNvSpPr/>
          <p:nvPr/>
        </p:nvSpPr>
        <p:spPr>
          <a:xfrm>
            <a:off x="4244336" y="1585310"/>
            <a:ext cx="3703328" cy="83248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0047AB"/>
              </a:solidFill>
            </a:endParaRPr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C8DD9B3C-18AE-4314-3B21-8B48E96ECEDC}"/>
              </a:ext>
            </a:extLst>
          </p:cNvPr>
          <p:cNvSpPr txBox="1"/>
          <p:nvPr/>
        </p:nvSpPr>
        <p:spPr>
          <a:xfrm>
            <a:off x="4591807" y="1726146"/>
            <a:ext cx="30487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>
              <a:spcBef>
                <a:spcPts val="0"/>
              </a:spcBef>
              <a:spcAft>
                <a:spcPts val="0"/>
              </a:spcAft>
            </a:pPr>
            <a:r>
              <a:rPr lang="nl-NL" sz="3000" b="1" dirty="0">
                <a:solidFill>
                  <a:schemeClr val="bg1"/>
                </a:solidFill>
                <a:latin typeface=""/>
              </a:rPr>
              <a:t>Inzicht 2</a:t>
            </a:r>
            <a:endParaRPr lang="nl-NL" sz="2500" b="0" i="1" u="none" strike="noStrike" dirty="0">
              <a:solidFill>
                <a:schemeClr val="bg1"/>
              </a:solidFill>
              <a:effectLst/>
              <a:latin typeface=""/>
            </a:endParaRPr>
          </a:p>
        </p:txBody>
      </p:sp>
      <p:sp>
        <p:nvSpPr>
          <p:cNvPr id="35" name="Rechthoek 34">
            <a:extLst>
              <a:ext uri="{FF2B5EF4-FFF2-40B4-BE49-F238E27FC236}">
                <a16:creationId xmlns:a16="http://schemas.microsoft.com/office/drawing/2014/main" id="{AA35DB7F-B057-45CF-765E-42569600714D}"/>
              </a:ext>
            </a:extLst>
          </p:cNvPr>
          <p:cNvSpPr/>
          <p:nvPr/>
        </p:nvSpPr>
        <p:spPr>
          <a:xfrm>
            <a:off x="8109580" y="1585310"/>
            <a:ext cx="3703328" cy="83248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0047AB"/>
              </a:solidFill>
            </a:endParaRPr>
          </a:p>
        </p:txBody>
      </p:sp>
      <p:sp>
        <p:nvSpPr>
          <p:cNvPr id="36" name="Tekstvak 35">
            <a:extLst>
              <a:ext uri="{FF2B5EF4-FFF2-40B4-BE49-F238E27FC236}">
                <a16:creationId xmlns:a16="http://schemas.microsoft.com/office/drawing/2014/main" id="{AD1DB46D-7AC1-95CF-356E-60F011B438A7}"/>
              </a:ext>
            </a:extLst>
          </p:cNvPr>
          <p:cNvSpPr txBox="1"/>
          <p:nvPr/>
        </p:nvSpPr>
        <p:spPr>
          <a:xfrm>
            <a:off x="8457051" y="1726146"/>
            <a:ext cx="30487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>
              <a:spcBef>
                <a:spcPts val="0"/>
              </a:spcBef>
              <a:spcAft>
                <a:spcPts val="0"/>
              </a:spcAft>
            </a:pPr>
            <a:r>
              <a:rPr lang="nl-NL" sz="3000" b="1" dirty="0">
                <a:solidFill>
                  <a:schemeClr val="bg1"/>
                </a:solidFill>
                <a:latin typeface=""/>
              </a:rPr>
              <a:t>Inzicht 3</a:t>
            </a:r>
            <a:endParaRPr lang="nl-NL" sz="2500" b="0" i="1" u="none" strike="noStrike" dirty="0">
              <a:solidFill>
                <a:schemeClr val="bg1"/>
              </a:solidFill>
              <a:effectLst/>
              <a:latin typeface="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D7000F9-EA74-9A8C-C3E8-76783C02183F}"/>
              </a:ext>
            </a:extLst>
          </p:cNvPr>
          <p:cNvSpPr txBox="1">
            <a:spLocks/>
          </p:cNvSpPr>
          <p:nvPr/>
        </p:nvSpPr>
        <p:spPr>
          <a:xfrm>
            <a:off x="4904210" y="400574"/>
            <a:ext cx="3256418" cy="7495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b="1" dirty="0">
                <a:solidFill>
                  <a:srgbClr val="4E4E4E"/>
                </a:solidFill>
                <a:latin typeface="Work Sans Black Roman" pitchFamily="2" charset="77"/>
              </a:rPr>
              <a:t>INZICHTEN</a:t>
            </a:r>
          </a:p>
        </p:txBody>
      </p:sp>
      <p:pic>
        <p:nvPicPr>
          <p:cNvPr id="4" name="Afbeelding 3" descr="Afbeelding met Graphics, schermopname, clipart, cirkel&#10;&#10;Automatisch gegenereerde beschrijving">
            <a:extLst>
              <a:ext uri="{FF2B5EF4-FFF2-40B4-BE49-F238E27FC236}">
                <a16:creationId xmlns:a16="http://schemas.microsoft.com/office/drawing/2014/main" id="{75A68D7C-E335-8D93-DAA0-831A332CA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0787" y="260567"/>
            <a:ext cx="871290" cy="87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949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hthoek 34">
            <a:extLst>
              <a:ext uri="{FF2B5EF4-FFF2-40B4-BE49-F238E27FC236}">
                <a16:creationId xmlns:a16="http://schemas.microsoft.com/office/drawing/2014/main" id="{36AB0DD6-48E5-63AB-80E6-D0B4C8DD1D29}"/>
              </a:ext>
            </a:extLst>
          </p:cNvPr>
          <p:cNvSpPr/>
          <p:nvPr/>
        </p:nvSpPr>
        <p:spPr>
          <a:xfrm>
            <a:off x="8160628" y="1648355"/>
            <a:ext cx="3703328" cy="832487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0047AB"/>
              </a:solidFill>
            </a:endParaRPr>
          </a:p>
        </p:txBody>
      </p:sp>
      <p:sp>
        <p:nvSpPr>
          <p:cNvPr id="36" name="Rechthoek 35">
            <a:extLst>
              <a:ext uri="{FF2B5EF4-FFF2-40B4-BE49-F238E27FC236}">
                <a16:creationId xmlns:a16="http://schemas.microsoft.com/office/drawing/2014/main" id="{52FC6BB8-E005-2913-F9E3-9973AAD4F70C}"/>
              </a:ext>
            </a:extLst>
          </p:cNvPr>
          <p:cNvSpPr/>
          <p:nvPr/>
        </p:nvSpPr>
        <p:spPr>
          <a:xfrm>
            <a:off x="4295384" y="1648355"/>
            <a:ext cx="3703328" cy="832487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0047AB"/>
              </a:solidFill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5FE26D41-96B1-EF86-AA8A-D81DE19519A5}"/>
              </a:ext>
            </a:extLst>
          </p:cNvPr>
          <p:cNvSpPr/>
          <p:nvPr/>
        </p:nvSpPr>
        <p:spPr>
          <a:xfrm>
            <a:off x="379092" y="1648355"/>
            <a:ext cx="3703328" cy="832487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0047AB"/>
              </a:solidFill>
            </a:endParaRPr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9334B65F-9EB9-9FD3-DB19-8FDA02601E15}"/>
              </a:ext>
            </a:extLst>
          </p:cNvPr>
          <p:cNvSpPr/>
          <p:nvPr/>
        </p:nvSpPr>
        <p:spPr>
          <a:xfrm>
            <a:off x="328044" y="1585310"/>
            <a:ext cx="3703328" cy="832487"/>
          </a:xfrm>
          <a:prstGeom prst="rect">
            <a:avLst/>
          </a:prstGeom>
          <a:solidFill>
            <a:srgbClr val="43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0047AB"/>
              </a:solidFill>
            </a:endParaRPr>
          </a:p>
        </p:txBody>
      </p:sp>
      <p:sp>
        <p:nvSpPr>
          <p:cNvPr id="39" name="Tekstvak 38">
            <a:extLst>
              <a:ext uri="{FF2B5EF4-FFF2-40B4-BE49-F238E27FC236}">
                <a16:creationId xmlns:a16="http://schemas.microsoft.com/office/drawing/2014/main" id="{D1D08A94-C529-343E-BD64-3061CCA509F2}"/>
              </a:ext>
            </a:extLst>
          </p:cNvPr>
          <p:cNvSpPr txBox="1"/>
          <p:nvPr/>
        </p:nvSpPr>
        <p:spPr>
          <a:xfrm>
            <a:off x="675515" y="1726146"/>
            <a:ext cx="30487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>
              <a:spcBef>
                <a:spcPts val="0"/>
              </a:spcBef>
              <a:spcAft>
                <a:spcPts val="0"/>
              </a:spcAft>
            </a:pPr>
            <a:r>
              <a:rPr lang="nl-NL" sz="3000" b="1" dirty="0">
                <a:solidFill>
                  <a:schemeClr val="bg1"/>
                </a:solidFill>
                <a:latin typeface=""/>
              </a:rPr>
              <a:t>1.Verzekering</a:t>
            </a:r>
            <a:endParaRPr lang="nl-NL" sz="2500" b="0" u="none" strike="noStrike" dirty="0">
              <a:solidFill>
                <a:schemeClr val="bg1"/>
              </a:solidFill>
              <a:effectLst/>
              <a:latin typeface=""/>
            </a:endParaRPr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B614AA88-3EDD-99F8-44F0-CED6D39E3C55}"/>
              </a:ext>
            </a:extLst>
          </p:cNvPr>
          <p:cNvSpPr/>
          <p:nvPr/>
        </p:nvSpPr>
        <p:spPr>
          <a:xfrm>
            <a:off x="4244336" y="1585310"/>
            <a:ext cx="3703328" cy="832487"/>
          </a:xfrm>
          <a:prstGeom prst="rect">
            <a:avLst/>
          </a:prstGeom>
          <a:solidFill>
            <a:srgbClr val="43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0047AB"/>
              </a:solidFill>
            </a:endParaRPr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D79816A0-0C95-6AA1-9EDE-4E0DD4B572F1}"/>
              </a:ext>
            </a:extLst>
          </p:cNvPr>
          <p:cNvSpPr txBox="1"/>
          <p:nvPr/>
        </p:nvSpPr>
        <p:spPr>
          <a:xfrm>
            <a:off x="4591807" y="1726146"/>
            <a:ext cx="30487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>
              <a:spcBef>
                <a:spcPts val="0"/>
              </a:spcBef>
              <a:spcAft>
                <a:spcPts val="0"/>
              </a:spcAft>
            </a:pPr>
            <a:r>
              <a:rPr lang="nl-NL" sz="3000" b="1" dirty="0">
                <a:solidFill>
                  <a:schemeClr val="bg1"/>
                </a:solidFill>
                <a:latin typeface=""/>
              </a:rPr>
              <a:t>2.Huisvesting</a:t>
            </a:r>
            <a:endParaRPr lang="nl-NL" sz="2500" b="0" i="1" u="none" strike="noStrike" dirty="0">
              <a:solidFill>
                <a:schemeClr val="bg1"/>
              </a:solidFill>
              <a:effectLst/>
              <a:latin typeface=""/>
            </a:endParaRPr>
          </a:p>
        </p:txBody>
      </p:sp>
      <p:sp>
        <p:nvSpPr>
          <p:cNvPr id="42" name="Rechthoek 41">
            <a:extLst>
              <a:ext uri="{FF2B5EF4-FFF2-40B4-BE49-F238E27FC236}">
                <a16:creationId xmlns:a16="http://schemas.microsoft.com/office/drawing/2014/main" id="{436C086F-5093-7A1C-FAF2-2B51218775C7}"/>
              </a:ext>
            </a:extLst>
          </p:cNvPr>
          <p:cNvSpPr/>
          <p:nvPr/>
        </p:nvSpPr>
        <p:spPr>
          <a:xfrm>
            <a:off x="8109580" y="1585310"/>
            <a:ext cx="3703328" cy="832487"/>
          </a:xfrm>
          <a:prstGeom prst="rect">
            <a:avLst/>
          </a:prstGeom>
          <a:solidFill>
            <a:srgbClr val="43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0047AB"/>
              </a:solidFill>
            </a:endParaRPr>
          </a:p>
        </p:txBody>
      </p:sp>
      <p:sp>
        <p:nvSpPr>
          <p:cNvPr id="43" name="Tekstvak 42">
            <a:extLst>
              <a:ext uri="{FF2B5EF4-FFF2-40B4-BE49-F238E27FC236}">
                <a16:creationId xmlns:a16="http://schemas.microsoft.com/office/drawing/2014/main" id="{6BFCEAA6-C06C-B844-D6EF-CA9F3F2F2F34}"/>
              </a:ext>
            </a:extLst>
          </p:cNvPr>
          <p:cNvSpPr txBox="1"/>
          <p:nvPr/>
        </p:nvSpPr>
        <p:spPr>
          <a:xfrm>
            <a:off x="8457051" y="1726146"/>
            <a:ext cx="30487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>
              <a:spcBef>
                <a:spcPts val="0"/>
              </a:spcBef>
              <a:spcAft>
                <a:spcPts val="0"/>
              </a:spcAft>
            </a:pPr>
            <a:r>
              <a:rPr lang="nl-NL" sz="3000" b="1" u="none" strike="noStrike" dirty="0">
                <a:solidFill>
                  <a:schemeClr val="bg1"/>
                </a:solidFill>
                <a:effectLst/>
                <a:latin typeface=""/>
              </a:rPr>
              <a:t>3.Hoogbouw</a:t>
            </a:r>
            <a:endParaRPr lang="nl-NL" sz="2500" b="0" u="none" strike="noStrike" dirty="0">
              <a:solidFill>
                <a:schemeClr val="bg1"/>
              </a:solidFill>
              <a:effectLst/>
              <a:latin typeface=""/>
            </a:endParaRPr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89D46B5D-098E-C025-78DA-3539EEFFD234}"/>
              </a:ext>
            </a:extLst>
          </p:cNvPr>
          <p:cNvSpPr/>
          <p:nvPr/>
        </p:nvSpPr>
        <p:spPr>
          <a:xfrm>
            <a:off x="8160628" y="2612086"/>
            <a:ext cx="3703328" cy="3959179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0047AB"/>
              </a:solidFill>
            </a:endParaRPr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FE91598A-8103-2972-3304-2878F6E94C71}"/>
              </a:ext>
            </a:extLst>
          </p:cNvPr>
          <p:cNvSpPr/>
          <p:nvPr/>
        </p:nvSpPr>
        <p:spPr>
          <a:xfrm>
            <a:off x="4295384" y="2612086"/>
            <a:ext cx="3703328" cy="3959179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0047AB"/>
              </a:solidFill>
            </a:endParaRPr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0768CF80-AFFC-F821-3EC9-100559A1A927}"/>
              </a:ext>
            </a:extLst>
          </p:cNvPr>
          <p:cNvSpPr/>
          <p:nvPr/>
        </p:nvSpPr>
        <p:spPr>
          <a:xfrm>
            <a:off x="379092" y="2612086"/>
            <a:ext cx="3703328" cy="3959179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0047AB"/>
              </a:solidFill>
            </a:endParaRP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1D9CE29C-0F74-E98E-3418-A336C5A2B52D}"/>
              </a:ext>
            </a:extLst>
          </p:cNvPr>
          <p:cNvSpPr/>
          <p:nvPr/>
        </p:nvSpPr>
        <p:spPr>
          <a:xfrm>
            <a:off x="328044" y="2612087"/>
            <a:ext cx="3703328" cy="389613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0FE791DD-0716-D0F2-0654-381FE71E7775}"/>
              </a:ext>
            </a:extLst>
          </p:cNvPr>
          <p:cNvSpPr txBox="1"/>
          <p:nvPr/>
        </p:nvSpPr>
        <p:spPr>
          <a:xfrm>
            <a:off x="655315" y="5908056"/>
            <a:ext cx="3048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b="1" u="none" strike="noStrike" dirty="0" err="1">
                <a:solidFill>
                  <a:schemeClr val="bg1"/>
                </a:solidFill>
                <a:effectLst/>
                <a:latin typeface=""/>
              </a:rPr>
              <a:t>Prepare</a:t>
            </a:r>
            <a:r>
              <a:rPr lang="nl-NL" sz="2000" b="1" u="none" strike="noStrike" dirty="0">
                <a:solidFill>
                  <a:schemeClr val="bg1"/>
                </a:solidFill>
                <a:effectLst/>
                <a:latin typeface=""/>
              </a:rPr>
              <a:t> &amp; </a:t>
            </a:r>
            <a:r>
              <a:rPr lang="nl-NL" sz="2000" b="1" u="none" strike="noStrike" dirty="0" err="1">
                <a:solidFill>
                  <a:schemeClr val="bg1"/>
                </a:solidFill>
                <a:effectLst/>
                <a:latin typeface=""/>
              </a:rPr>
              <a:t>re</a:t>
            </a:r>
            <a:r>
              <a:rPr lang="nl-NL" sz="2000" b="1" dirty="0" err="1">
                <a:solidFill>
                  <a:schemeClr val="bg1"/>
                </a:solidFill>
                <a:latin typeface=""/>
              </a:rPr>
              <a:t>cover</a:t>
            </a:r>
            <a:endParaRPr lang="nl-NL" sz="2000" u="none" strike="noStrike" dirty="0">
              <a:solidFill>
                <a:schemeClr val="bg1"/>
              </a:solidFill>
              <a:effectLst/>
              <a:latin typeface=""/>
            </a:endParaRP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4D17637E-6BBF-46B4-7D14-50C351E2773B}"/>
              </a:ext>
            </a:extLst>
          </p:cNvPr>
          <p:cNvSpPr/>
          <p:nvPr/>
        </p:nvSpPr>
        <p:spPr>
          <a:xfrm>
            <a:off x="4244336" y="2612087"/>
            <a:ext cx="3703328" cy="389613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BE3CF664-989A-6D3F-76CE-1C6E800FB64D}"/>
              </a:ext>
            </a:extLst>
          </p:cNvPr>
          <p:cNvSpPr/>
          <p:nvPr/>
        </p:nvSpPr>
        <p:spPr>
          <a:xfrm>
            <a:off x="8109580" y="2612087"/>
            <a:ext cx="3703328" cy="389613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DF14B354-C297-F623-879D-AB64F0FECF65}"/>
              </a:ext>
            </a:extLst>
          </p:cNvPr>
          <p:cNvSpPr txBox="1">
            <a:spLocks/>
          </p:cNvSpPr>
          <p:nvPr/>
        </p:nvSpPr>
        <p:spPr>
          <a:xfrm>
            <a:off x="774954" y="349779"/>
            <a:ext cx="10642092" cy="7495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b="1" dirty="0">
                <a:solidFill>
                  <a:srgbClr val="4E4E4E"/>
                </a:solidFill>
                <a:latin typeface="Work Sans Black Roman" pitchFamily="2" charset="77"/>
              </a:rPr>
              <a:t>3 CONCEPTRICHTINGEN</a:t>
            </a:r>
          </a:p>
        </p:txBody>
      </p:sp>
      <p:pic>
        <p:nvPicPr>
          <p:cNvPr id="5" name="Afbeelding 4" descr="Afbeelding met Rechthoek, plein, patroon, ontwerp&#10;&#10;Automatisch gegenereerde beschrijving">
            <a:extLst>
              <a:ext uri="{FF2B5EF4-FFF2-40B4-BE49-F238E27FC236}">
                <a16:creationId xmlns:a16="http://schemas.microsoft.com/office/drawing/2014/main" id="{D258ED6F-AF69-04F7-DE04-31ECFB0AA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4199" y="2937417"/>
            <a:ext cx="881635" cy="2821841"/>
          </a:xfrm>
          <a:prstGeom prst="rect">
            <a:avLst/>
          </a:prstGeom>
        </p:spPr>
      </p:pic>
      <p:pic>
        <p:nvPicPr>
          <p:cNvPr id="7" name="Afbeelding 6" descr="Afbeelding met logo, symbool, clipart, wit&#10;&#10;Automatisch gegenereerde beschrijving">
            <a:extLst>
              <a:ext uri="{FF2B5EF4-FFF2-40B4-BE49-F238E27FC236}">
                <a16:creationId xmlns:a16="http://schemas.microsoft.com/office/drawing/2014/main" id="{5C60BC91-C332-9EC9-E4D2-3FC8393D86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574" y="2935766"/>
            <a:ext cx="2083984" cy="2745162"/>
          </a:xfrm>
          <a:prstGeom prst="rect">
            <a:avLst/>
          </a:prstGeom>
        </p:spPr>
      </p:pic>
      <p:pic>
        <p:nvPicPr>
          <p:cNvPr id="11" name="Afbeelding 10" descr="Afbeelding met wit, ontwerp&#10;&#10;Automatisch gegenereerde beschrijving">
            <a:extLst>
              <a:ext uri="{FF2B5EF4-FFF2-40B4-BE49-F238E27FC236}">
                <a16:creationId xmlns:a16="http://schemas.microsoft.com/office/drawing/2014/main" id="{D9705025-02FF-D2C2-9EF4-BFD416A6F3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0667" y="2954970"/>
            <a:ext cx="2552023" cy="2804288"/>
          </a:xfrm>
          <a:prstGeom prst="rect">
            <a:avLst/>
          </a:prstGeom>
        </p:spPr>
      </p:pic>
      <p:sp>
        <p:nvSpPr>
          <p:cNvPr id="45" name="Tekstvak 44">
            <a:extLst>
              <a:ext uri="{FF2B5EF4-FFF2-40B4-BE49-F238E27FC236}">
                <a16:creationId xmlns:a16="http://schemas.microsoft.com/office/drawing/2014/main" id="{5AC52E1B-7B8E-9FA7-0939-1852C7BE4650}"/>
              </a:ext>
            </a:extLst>
          </p:cNvPr>
          <p:cNvSpPr txBox="1"/>
          <p:nvPr/>
        </p:nvSpPr>
        <p:spPr>
          <a:xfrm>
            <a:off x="4622655" y="5908056"/>
            <a:ext cx="3048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b="1" dirty="0" err="1">
                <a:solidFill>
                  <a:schemeClr val="bg1"/>
                </a:solidFill>
                <a:latin typeface=""/>
              </a:rPr>
              <a:t>R</a:t>
            </a:r>
            <a:r>
              <a:rPr lang="nl-NL" sz="2000" b="1" u="none" strike="noStrike" dirty="0" err="1">
                <a:solidFill>
                  <a:schemeClr val="bg1"/>
                </a:solidFill>
                <a:effectLst/>
                <a:latin typeface=""/>
              </a:rPr>
              <a:t>e</a:t>
            </a:r>
            <a:r>
              <a:rPr lang="nl-NL" sz="2000" b="1" dirty="0" err="1">
                <a:solidFill>
                  <a:schemeClr val="bg1"/>
                </a:solidFill>
                <a:latin typeface=""/>
              </a:rPr>
              <a:t>cover</a:t>
            </a:r>
            <a:endParaRPr lang="nl-NL" sz="2000" u="none" strike="noStrike" dirty="0">
              <a:solidFill>
                <a:schemeClr val="bg1"/>
              </a:solidFill>
              <a:effectLst/>
              <a:latin typeface=""/>
            </a:endParaRPr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9A4CE927-CE0B-1754-276F-3AD6B021BFCC}"/>
              </a:ext>
            </a:extLst>
          </p:cNvPr>
          <p:cNvSpPr txBox="1"/>
          <p:nvPr/>
        </p:nvSpPr>
        <p:spPr>
          <a:xfrm>
            <a:off x="8436851" y="5908056"/>
            <a:ext cx="3048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b="1" u="none" strike="noStrike" dirty="0" err="1">
                <a:solidFill>
                  <a:schemeClr val="bg1"/>
                </a:solidFill>
                <a:effectLst/>
                <a:latin typeface=""/>
              </a:rPr>
              <a:t>Respond</a:t>
            </a:r>
            <a:endParaRPr lang="nl-NL" sz="2000" u="none" strike="noStrike" dirty="0">
              <a:solidFill>
                <a:schemeClr val="bg1"/>
              </a:solidFill>
              <a:effectLst/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669602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hoek 25">
            <a:extLst>
              <a:ext uri="{FF2B5EF4-FFF2-40B4-BE49-F238E27FC236}">
                <a16:creationId xmlns:a16="http://schemas.microsoft.com/office/drawing/2014/main" id="{89D46B5D-098E-C025-78DA-3539EEFFD234}"/>
              </a:ext>
            </a:extLst>
          </p:cNvPr>
          <p:cNvSpPr/>
          <p:nvPr/>
        </p:nvSpPr>
        <p:spPr>
          <a:xfrm>
            <a:off x="11301393" y="-2084650"/>
            <a:ext cx="3703328" cy="1158924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0047AB"/>
              </a:solidFill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0FE791DD-0716-D0F2-0654-381FE71E7775}"/>
              </a:ext>
            </a:extLst>
          </p:cNvPr>
          <p:cNvSpPr txBox="1"/>
          <p:nvPr/>
        </p:nvSpPr>
        <p:spPr>
          <a:xfrm>
            <a:off x="1065000" y="-1122043"/>
            <a:ext cx="1003713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 b="1" dirty="0">
                <a:solidFill>
                  <a:schemeClr val="bg1"/>
                </a:solidFill>
                <a:latin typeface=""/>
              </a:rPr>
              <a:t>Concept 1: Verzekering </a:t>
            </a:r>
            <a:r>
              <a:rPr lang="nl-NL" sz="3200" b="1" u="none" strike="noStrike" dirty="0" err="1">
                <a:solidFill>
                  <a:schemeClr val="bg1"/>
                </a:solidFill>
                <a:effectLst/>
                <a:latin typeface=""/>
              </a:rPr>
              <a:t>Prepare</a:t>
            </a:r>
            <a:r>
              <a:rPr lang="nl-NL" sz="3200" b="1" u="none" strike="noStrike" dirty="0">
                <a:solidFill>
                  <a:schemeClr val="bg1"/>
                </a:solidFill>
                <a:effectLst/>
                <a:latin typeface=""/>
              </a:rPr>
              <a:t> &amp; </a:t>
            </a:r>
            <a:r>
              <a:rPr lang="nl-NL" sz="3200" b="1" u="none" strike="noStrike" dirty="0" err="1">
                <a:solidFill>
                  <a:schemeClr val="bg1"/>
                </a:solidFill>
                <a:effectLst/>
                <a:latin typeface=""/>
              </a:rPr>
              <a:t>re</a:t>
            </a:r>
            <a:r>
              <a:rPr lang="nl-NL" sz="3200" b="1" dirty="0" err="1">
                <a:solidFill>
                  <a:schemeClr val="bg1"/>
                </a:solidFill>
                <a:latin typeface=""/>
              </a:rPr>
              <a:t>cover</a:t>
            </a:r>
            <a:endParaRPr lang="nl-NL" sz="3200" u="none" strike="noStrike" dirty="0">
              <a:solidFill>
                <a:schemeClr val="bg1"/>
              </a:solidFill>
              <a:effectLst/>
              <a:latin typeface=""/>
            </a:endParaRPr>
          </a:p>
          <a:p>
            <a:pPr algn="ctr"/>
            <a:endParaRPr lang="nl-NL" sz="3000" u="none" strike="noStrike" dirty="0">
              <a:solidFill>
                <a:schemeClr val="bg1"/>
              </a:solidFill>
              <a:effectLst/>
              <a:latin typeface=""/>
            </a:endParaRP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BE3CF664-989A-6D3F-76CE-1C6E800FB64D}"/>
              </a:ext>
            </a:extLst>
          </p:cNvPr>
          <p:cNvSpPr/>
          <p:nvPr/>
        </p:nvSpPr>
        <p:spPr>
          <a:xfrm>
            <a:off x="11250345" y="-2147695"/>
            <a:ext cx="3703328" cy="115892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AF386C8A-AF6B-4142-2BEF-00AE0A440B47}"/>
              </a:ext>
            </a:extLst>
          </p:cNvPr>
          <p:cNvSpPr txBox="1"/>
          <p:nvPr/>
        </p:nvSpPr>
        <p:spPr>
          <a:xfrm>
            <a:off x="11597816" y="-1927490"/>
            <a:ext cx="304878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nl-NL" sz="3000" b="1" dirty="0">
                <a:solidFill>
                  <a:schemeClr val="bg1"/>
                </a:solidFill>
                <a:latin typeface=""/>
              </a:rPr>
              <a:t>3. Flatgebouw</a:t>
            </a:r>
            <a:endParaRPr lang="nl-NL" sz="2500" i="1" dirty="0">
              <a:solidFill>
                <a:schemeClr val="bg1"/>
              </a:solidFill>
              <a:latin typeface=""/>
            </a:endParaRPr>
          </a:p>
          <a:p>
            <a:pPr algn="ctr" rtl="0" fontAlgn="base">
              <a:spcBef>
                <a:spcPts val="0"/>
              </a:spcBef>
              <a:spcAft>
                <a:spcPts val="0"/>
              </a:spcAft>
            </a:pPr>
            <a:endParaRPr lang="nl-NL" sz="2500" b="0" i="1" u="none" strike="noStrike" dirty="0">
              <a:solidFill>
                <a:schemeClr val="bg1"/>
              </a:solidFill>
              <a:effectLst/>
              <a:latin typeface="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DF14B354-C297-F623-879D-AB64F0FECF65}"/>
              </a:ext>
            </a:extLst>
          </p:cNvPr>
          <p:cNvSpPr txBox="1">
            <a:spLocks/>
          </p:cNvSpPr>
          <p:nvPr/>
        </p:nvSpPr>
        <p:spPr>
          <a:xfrm>
            <a:off x="774954" y="349779"/>
            <a:ext cx="10642092" cy="7495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b="1" dirty="0">
                <a:solidFill>
                  <a:srgbClr val="4E4E4E"/>
                </a:solidFill>
                <a:latin typeface="Work Sans Black Roman" pitchFamily="2" charset="77"/>
              </a:rPr>
              <a:t>3 CONCEPTRICHTINGEN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08A8ACB-9579-8F1C-818D-0C9BBDE9B3CD}"/>
              </a:ext>
            </a:extLst>
          </p:cNvPr>
          <p:cNvSpPr txBox="1"/>
          <p:nvPr/>
        </p:nvSpPr>
        <p:spPr>
          <a:xfrm>
            <a:off x="1410642" y="-1505188"/>
            <a:ext cx="750404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het belang van aankoopbewijzen omdat de verzekering anders moeilijk kan doen, het indienen van de schadeclaims, goed verzekerd zijn biedt geruststelling.</a:t>
            </a:r>
            <a:endParaRPr lang="nl-NL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60A4E93A-8557-22AC-DEBE-1052A179B780}"/>
              </a:ext>
            </a:extLst>
          </p:cNvPr>
          <p:cNvSpPr/>
          <p:nvPr/>
        </p:nvSpPr>
        <p:spPr>
          <a:xfrm>
            <a:off x="-146304" y="1332569"/>
            <a:ext cx="12588140" cy="93268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40ABC960-81B9-337E-E93D-AD5B7E4642FA}"/>
              </a:ext>
            </a:extLst>
          </p:cNvPr>
          <p:cNvSpPr txBox="1"/>
          <p:nvPr/>
        </p:nvSpPr>
        <p:spPr>
          <a:xfrm>
            <a:off x="2359960" y="1537303"/>
            <a:ext cx="7575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>
                <a:solidFill>
                  <a:schemeClr val="bg1"/>
                </a:solidFill>
                <a:latin typeface=""/>
              </a:rPr>
              <a:t>Concept 1: Verzekering </a:t>
            </a:r>
            <a:r>
              <a:rPr lang="nl-NL" sz="2800" i="1" dirty="0">
                <a:solidFill>
                  <a:schemeClr val="bg1"/>
                </a:solidFill>
                <a:latin typeface=""/>
              </a:rPr>
              <a:t>(</a:t>
            </a:r>
            <a:r>
              <a:rPr lang="nl-NL" sz="2800" i="1" u="none" strike="noStrike" dirty="0" err="1">
                <a:solidFill>
                  <a:schemeClr val="bg1"/>
                </a:solidFill>
                <a:effectLst/>
                <a:latin typeface=""/>
              </a:rPr>
              <a:t>Prepare</a:t>
            </a:r>
            <a:r>
              <a:rPr lang="nl-NL" sz="2800" i="1" u="none" strike="noStrike" dirty="0">
                <a:solidFill>
                  <a:schemeClr val="bg1"/>
                </a:solidFill>
                <a:effectLst/>
                <a:latin typeface=""/>
              </a:rPr>
              <a:t> &amp; </a:t>
            </a:r>
            <a:r>
              <a:rPr lang="nl-NL" sz="2800" i="1" u="none" strike="noStrike" dirty="0" err="1">
                <a:solidFill>
                  <a:schemeClr val="bg1"/>
                </a:solidFill>
                <a:effectLst/>
                <a:latin typeface=""/>
              </a:rPr>
              <a:t>re</a:t>
            </a:r>
            <a:r>
              <a:rPr lang="nl-NL" sz="2800" i="1" dirty="0" err="1">
                <a:solidFill>
                  <a:schemeClr val="bg1"/>
                </a:solidFill>
                <a:latin typeface=""/>
              </a:rPr>
              <a:t>cover</a:t>
            </a:r>
            <a:r>
              <a:rPr lang="nl-NL" sz="2800" i="1" dirty="0">
                <a:solidFill>
                  <a:schemeClr val="bg1"/>
                </a:solidFill>
                <a:latin typeface=""/>
              </a:rPr>
              <a:t>)</a:t>
            </a:r>
            <a:endParaRPr lang="nl-NL" sz="2800" i="1" u="none" strike="noStrike" dirty="0">
              <a:solidFill>
                <a:schemeClr val="bg1"/>
              </a:solidFill>
              <a:effectLst/>
              <a:latin typeface="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F68F0B8B-0A80-3C0B-9616-142CEAACFECB}"/>
              </a:ext>
            </a:extLst>
          </p:cNvPr>
          <p:cNvSpPr/>
          <p:nvPr/>
        </p:nvSpPr>
        <p:spPr>
          <a:xfrm>
            <a:off x="319320" y="2645818"/>
            <a:ext cx="2774046" cy="3862403"/>
          </a:xfrm>
          <a:prstGeom prst="rect">
            <a:avLst/>
          </a:prstGeom>
          <a:solidFill>
            <a:srgbClr val="43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C1D1DC3A-1A29-0886-A503-2FB6E20EB044}"/>
              </a:ext>
            </a:extLst>
          </p:cNvPr>
          <p:cNvSpPr txBox="1"/>
          <p:nvPr/>
        </p:nvSpPr>
        <p:spPr>
          <a:xfrm>
            <a:off x="550395" y="3065641"/>
            <a:ext cx="230676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>
              <a:spcBef>
                <a:spcPts val="0"/>
              </a:spcBef>
              <a:spcAft>
                <a:spcPts val="0"/>
              </a:spcAft>
            </a:pPr>
            <a:r>
              <a:rPr lang="nl-NL" sz="2500" i="1" dirty="0">
                <a:solidFill>
                  <a:schemeClr val="bg1"/>
                </a:solidFill>
                <a:latin typeface=""/>
              </a:rPr>
              <a:t>H</a:t>
            </a:r>
            <a:r>
              <a:rPr lang="nl-NL" sz="2500" i="1" u="none" strike="noStrike" dirty="0">
                <a:solidFill>
                  <a:schemeClr val="bg1"/>
                </a:solidFill>
                <a:effectLst/>
                <a:latin typeface=""/>
              </a:rPr>
              <a:t>et belang van aankoop</a:t>
            </a:r>
          </a:p>
          <a:p>
            <a:pPr algn="ctr" rtl="0" fontAlgn="base">
              <a:spcBef>
                <a:spcPts val="0"/>
              </a:spcBef>
              <a:spcAft>
                <a:spcPts val="0"/>
              </a:spcAft>
            </a:pPr>
            <a:r>
              <a:rPr lang="nl-NL" sz="2500" i="1" u="none" strike="noStrike" dirty="0">
                <a:solidFill>
                  <a:schemeClr val="bg1"/>
                </a:solidFill>
                <a:effectLst/>
                <a:latin typeface=""/>
              </a:rPr>
              <a:t>bewijzen, de verzekering kan moeilijk doen als je dit niet in orde hebt.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556F324C-4B12-4DE1-7D7F-0786C32BD22E}"/>
              </a:ext>
            </a:extLst>
          </p:cNvPr>
          <p:cNvSpPr/>
          <p:nvPr/>
        </p:nvSpPr>
        <p:spPr>
          <a:xfrm>
            <a:off x="3177703" y="2645818"/>
            <a:ext cx="2774046" cy="3862403"/>
          </a:xfrm>
          <a:prstGeom prst="rect">
            <a:avLst/>
          </a:prstGeom>
          <a:solidFill>
            <a:srgbClr val="43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33C27BBF-CFE3-BD05-BCC4-3706ED47451F}"/>
              </a:ext>
            </a:extLst>
          </p:cNvPr>
          <p:cNvSpPr txBox="1"/>
          <p:nvPr/>
        </p:nvSpPr>
        <p:spPr>
          <a:xfrm>
            <a:off x="3437976" y="3247486"/>
            <a:ext cx="225120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>
              <a:spcBef>
                <a:spcPts val="0"/>
              </a:spcBef>
              <a:spcAft>
                <a:spcPts val="0"/>
              </a:spcAft>
            </a:pPr>
            <a:r>
              <a:rPr lang="nl-NL" sz="2500" i="1" dirty="0">
                <a:solidFill>
                  <a:schemeClr val="bg1"/>
                </a:solidFill>
                <a:latin typeface=""/>
              </a:rPr>
              <a:t>H</a:t>
            </a:r>
            <a:r>
              <a:rPr lang="nl-NL" sz="2500" i="1" u="none" strike="noStrike" dirty="0">
                <a:solidFill>
                  <a:schemeClr val="bg1"/>
                </a:solidFill>
                <a:effectLst/>
                <a:latin typeface=""/>
              </a:rPr>
              <a:t>et indienen van de schadeclaims kan een extra zorg zijn voor de aanvrager.</a:t>
            </a: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62AC79F0-3229-8015-8B4F-33ABE84ED2FB}"/>
              </a:ext>
            </a:extLst>
          </p:cNvPr>
          <p:cNvSpPr/>
          <p:nvPr/>
        </p:nvSpPr>
        <p:spPr>
          <a:xfrm>
            <a:off x="6036086" y="2645818"/>
            <a:ext cx="2774046" cy="3862403"/>
          </a:xfrm>
          <a:prstGeom prst="rect">
            <a:avLst/>
          </a:prstGeom>
          <a:solidFill>
            <a:srgbClr val="43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6040646A-7F3D-C3BF-966B-654F450F98FE}"/>
              </a:ext>
            </a:extLst>
          </p:cNvPr>
          <p:cNvSpPr txBox="1"/>
          <p:nvPr/>
        </p:nvSpPr>
        <p:spPr>
          <a:xfrm>
            <a:off x="6296359" y="3676264"/>
            <a:ext cx="225120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>
              <a:spcBef>
                <a:spcPts val="0"/>
              </a:spcBef>
              <a:spcAft>
                <a:spcPts val="0"/>
              </a:spcAft>
            </a:pPr>
            <a:r>
              <a:rPr lang="nl-NL" sz="2500" i="1" dirty="0">
                <a:solidFill>
                  <a:schemeClr val="bg1"/>
                </a:solidFill>
                <a:latin typeface=""/>
              </a:rPr>
              <a:t>G</a:t>
            </a:r>
            <a:r>
              <a:rPr lang="nl-NL" sz="2500" i="1" u="none" strike="noStrike" dirty="0">
                <a:solidFill>
                  <a:schemeClr val="bg1"/>
                </a:solidFill>
                <a:effectLst/>
                <a:latin typeface=""/>
              </a:rPr>
              <a:t>oed verzekerd zijn biedt geruststelling.</a:t>
            </a:r>
          </a:p>
        </p:txBody>
      </p:sp>
      <p:sp>
        <p:nvSpPr>
          <p:cNvPr id="2" name="Ovaal 1">
            <a:extLst>
              <a:ext uri="{FF2B5EF4-FFF2-40B4-BE49-F238E27FC236}">
                <a16:creationId xmlns:a16="http://schemas.microsoft.com/office/drawing/2014/main" id="{44416092-B8CA-4745-EF7B-A23FC5A68B6A}"/>
              </a:ext>
            </a:extLst>
          </p:cNvPr>
          <p:cNvSpPr/>
          <p:nvPr/>
        </p:nvSpPr>
        <p:spPr>
          <a:xfrm>
            <a:off x="9093550" y="3734175"/>
            <a:ext cx="2774046" cy="277404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270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5" name="Afbeelding 14" descr="Afbeelding met logo, symbool, clipart, wit&#10;&#10;Automatisch gegenereerde beschrijving">
            <a:extLst>
              <a:ext uri="{FF2B5EF4-FFF2-40B4-BE49-F238E27FC236}">
                <a16:creationId xmlns:a16="http://schemas.microsoft.com/office/drawing/2014/main" id="{1A555B1D-65DF-CB13-2264-3C2AF25D59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3391" y="4295032"/>
            <a:ext cx="1254365" cy="1652333"/>
          </a:xfrm>
          <a:prstGeom prst="rect">
            <a:avLst/>
          </a:prstGeom>
        </p:spPr>
      </p:pic>
      <p:sp>
        <p:nvSpPr>
          <p:cNvPr id="24" name="Ovaal 23">
            <a:extLst>
              <a:ext uri="{FF2B5EF4-FFF2-40B4-BE49-F238E27FC236}">
                <a16:creationId xmlns:a16="http://schemas.microsoft.com/office/drawing/2014/main" id="{45E4CBDC-E09C-B54C-BB86-3E539A421028}"/>
              </a:ext>
            </a:extLst>
          </p:cNvPr>
          <p:cNvSpPr/>
          <p:nvPr/>
        </p:nvSpPr>
        <p:spPr>
          <a:xfrm>
            <a:off x="9259001" y="2782594"/>
            <a:ext cx="1353141" cy="1353141"/>
          </a:xfrm>
          <a:prstGeom prst="ellipse">
            <a:avLst/>
          </a:prstGeom>
          <a:solidFill>
            <a:srgbClr val="4372C4"/>
          </a:solidFill>
          <a:ln w="1270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5" name="Afbeelding 24" descr="Afbeelding met logo, symbool, clipart, wit&#10;&#10;Automatisch gegenereerde beschrijving">
            <a:extLst>
              <a:ext uri="{FF2B5EF4-FFF2-40B4-BE49-F238E27FC236}">
                <a16:creationId xmlns:a16="http://schemas.microsoft.com/office/drawing/2014/main" id="{0D4F11DE-4152-ED70-EF99-C861889A3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9640" y="3065641"/>
            <a:ext cx="611862" cy="80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680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hoek 25">
            <a:extLst>
              <a:ext uri="{FF2B5EF4-FFF2-40B4-BE49-F238E27FC236}">
                <a16:creationId xmlns:a16="http://schemas.microsoft.com/office/drawing/2014/main" id="{89D46B5D-098E-C025-78DA-3539EEFFD234}"/>
              </a:ext>
            </a:extLst>
          </p:cNvPr>
          <p:cNvSpPr/>
          <p:nvPr/>
        </p:nvSpPr>
        <p:spPr>
          <a:xfrm>
            <a:off x="11301393" y="-2084650"/>
            <a:ext cx="3703328" cy="1158924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0047AB"/>
              </a:solidFill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0FE791DD-0716-D0F2-0654-381FE71E7775}"/>
              </a:ext>
            </a:extLst>
          </p:cNvPr>
          <p:cNvSpPr txBox="1"/>
          <p:nvPr/>
        </p:nvSpPr>
        <p:spPr>
          <a:xfrm>
            <a:off x="1065000" y="-1122043"/>
            <a:ext cx="1003713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 b="1" dirty="0">
                <a:solidFill>
                  <a:schemeClr val="bg1"/>
                </a:solidFill>
                <a:latin typeface=""/>
              </a:rPr>
              <a:t>Concept 1: Verzekering </a:t>
            </a:r>
            <a:r>
              <a:rPr lang="nl-NL" sz="3200" b="1" u="none" strike="noStrike" dirty="0" err="1">
                <a:solidFill>
                  <a:schemeClr val="bg1"/>
                </a:solidFill>
                <a:effectLst/>
                <a:latin typeface=""/>
              </a:rPr>
              <a:t>Prepare</a:t>
            </a:r>
            <a:r>
              <a:rPr lang="nl-NL" sz="3200" b="1" u="none" strike="noStrike" dirty="0">
                <a:solidFill>
                  <a:schemeClr val="bg1"/>
                </a:solidFill>
                <a:effectLst/>
                <a:latin typeface=""/>
              </a:rPr>
              <a:t> &amp; </a:t>
            </a:r>
            <a:r>
              <a:rPr lang="nl-NL" sz="3200" b="1" u="none" strike="noStrike" dirty="0" err="1">
                <a:solidFill>
                  <a:schemeClr val="bg1"/>
                </a:solidFill>
                <a:effectLst/>
                <a:latin typeface=""/>
              </a:rPr>
              <a:t>re</a:t>
            </a:r>
            <a:r>
              <a:rPr lang="nl-NL" sz="3200" b="1" dirty="0" err="1">
                <a:solidFill>
                  <a:schemeClr val="bg1"/>
                </a:solidFill>
                <a:latin typeface=""/>
              </a:rPr>
              <a:t>cover</a:t>
            </a:r>
            <a:endParaRPr lang="nl-NL" sz="3200" u="none" strike="noStrike" dirty="0">
              <a:solidFill>
                <a:schemeClr val="bg1"/>
              </a:solidFill>
              <a:effectLst/>
              <a:latin typeface=""/>
            </a:endParaRPr>
          </a:p>
          <a:p>
            <a:pPr algn="ctr"/>
            <a:endParaRPr lang="nl-NL" sz="3000" u="none" strike="noStrike" dirty="0">
              <a:solidFill>
                <a:schemeClr val="bg1"/>
              </a:solidFill>
              <a:effectLst/>
              <a:latin typeface=""/>
            </a:endParaRP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BE3CF664-989A-6D3F-76CE-1C6E800FB64D}"/>
              </a:ext>
            </a:extLst>
          </p:cNvPr>
          <p:cNvSpPr/>
          <p:nvPr/>
        </p:nvSpPr>
        <p:spPr>
          <a:xfrm>
            <a:off x="11250345" y="-2147695"/>
            <a:ext cx="3703328" cy="115892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AF386C8A-AF6B-4142-2BEF-00AE0A440B47}"/>
              </a:ext>
            </a:extLst>
          </p:cNvPr>
          <p:cNvSpPr txBox="1"/>
          <p:nvPr/>
        </p:nvSpPr>
        <p:spPr>
          <a:xfrm>
            <a:off x="11597816" y="-1927490"/>
            <a:ext cx="304878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nl-NL" sz="3000" b="1" dirty="0">
                <a:solidFill>
                  <a:schemeClr val="bg1"/>
                </a:solidFill>
                <a:latin typeface=""/>
              </a:rPr>
              <a:t>3. Flatgebouw</a:t>
            </a:r>
            <a:endParaRPr lang="nl-NL" sz="2500" i="1" dirty="0">
              <a:solidFill>
                <a:schemeClr val="bg1"/>
              </a:solidFill>
              <a:latin typeface=""/>
            </a:endParaRPr>
          </a:p>
          <a:p>
            <a:pPr algn="ctr" rtl="0" fontAlgn="base">
              <a:spcBef>
                <a:spcPts val="0"/>
              </a:spcBef>
              <a:spcAft>
                <a:spcPts val="0"/>
              </a:spcAft>
            </a:pPr>
            <a:endParaRPr lang="nl-NL" sz="2500" b="0" i="1" u="none" strike="noStrike" dirty="0">
              <a:solidFill>
                <a:schemeClr val="bg1"/>
              </a:solidFill>
              <a:effectLst/>
              <a:latin typeface="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DF14B354-C297-F623-879D-AB64F0FECF65}"/>
              </a:ext>
            </a:extLst>
          </p:cNvPr>
          <p:cNvSpPr txBox="1">
            <a:spLocks/>
          </p:cNvSpPr>
          <p:nvPr/>
        </p:nvSpPr>
        <p:spPr>
          <a:xfrm>
            <a:off x="774954" y="349779"/>
            <a:ext cx="10642092" cy="7495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b="1" dirty="0">
                <a:solidFill>
                  <a:srgbClr val="4E4E4E"/>
                </a:solidFill>
                <a:latin typeface="Work Sans Black Roman" pitchFamily="2" charset="77"/>
              </a:rPr>
              <a:t>3 CONCEPTRICHTINGEN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08A8ACB-9579-8F1C-818D-0C9BBDE9B3CD}"/>
              </a:ext>
            </a:extLst>
          </p:cNvPr>
          <p:cNvSpPr txBox="1"/>
          <p:nvPr/>
        </p:nvSpPr>
        <p:spPr>
          <a:xfrm>
            <a:off x="1410642" y="-1505188"/>
            <a:ext cx="750404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het belang van aankoopbewijzen omdat de verzekering anders moeilijk kan doen, het indienen van de schadeclaims, goed verzekerd zijn biedt geruststelling.</a:t>
            </a:r>
            <a:endParaRPr lang="nl-NL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60A4E93A-8557-22AC-DEBE-1052A179B780}"/>
              </a:ext>
            </a:extLst>
          </p:cNvPr>
          <p:cNvSpPr/>
          <p:nvPr/>
        </p:nvSpPr>
        <p:spPr>
          <a:xfrm>
            <a:off x="-37987" y="1348035"/>
            <a:ext cx="12588140" cy="93268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40ABC960-81B9-337E-E93D-AD5B7E4642FA}"/>
              </a:ext>
            </a:extLst>
          </p:cNvPr>
          <p:cNvSpPr txBox="1"/>
          <p:nvPr/>
        </p:nvSpPr>
        <p:spPr>
          <a:xfrm>
            <a:off x="2359960" y="1537303"/>
            <a:ext cx="7575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>
                <a:solidFill>
                  <a:schemeClr val="bg1"/>
                </a:solidFill>
                <a:latin typeface=""/>
              </a:rPr>
              <a:t>Concept 2: Huisvesting </a:t>
            </a:r>
            <a:r>
              <a:rPr lang="nl-NL" sz="2800" i="1" dirty="0">
                <a:solidFill>
                  <a:schemeClr val="bg1"/>
                </a:solidFill>
                <a:latin typeface=""/>
              </a:rPr>
              <a:t>(</a:t>
            </a:r>
            <a:r>
              <a:rPr lang="nl-NL" sz="2800" i="1" u="none" strike="noStrike" dirty="0" err="1">
                <a:solidFill>
                  <a:schemeClr val="bg1"/>
                </a:solidFill>
                <a:effectLst/>
                <a:latin typeface=""/>
              </a:rPr>
              <a:t>Recover</a:t>
            </a:r>
            <a:r>
              <a:rPr lang="nl-NL" sz="2800" i="1" u="none" strike="noStrike" dirty="0">
                <a:solidFill>
                  <a:schemeClr val="bg1"/>
                </a:solidFill>
                <a:effectLst/>
                <a:latin typeface=""/>
              </a:rPr>
              <a:t>)</a:t>
            </a:r>
            <a:r>
              <a:rPr lang="nl-NL" sz="2800" i="1" dirty="0">
                <a:solidFill>
                  <a:schemeClr val="bg1"/>
                </a:solidFill>
                <a:latin typeface=""/>
              </a:rPr>
              <a:t> </a:t>
            </a:r>
            <a:endParaRPr lang="nl-NL" sz="2800" i="1" u="none" strike="noStrike" dirty="0">
              <a:solidFill>
                <a:schemeClr val="bg1"/>
              </a:solidFill>
              <a:effectLst/>
              <a:latin typeface="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F68F0B8B-0A80-3C0B-9616-142CEAACFECB}"/>
              </a:ext>
            </a:extLst>
          </p:cNvPr>
          <p:cNvSpPr/>
          <p:nvPr/>
        </p:nvSpPr>
        <p:spPr>
          <a:xfrm>
            <a:off x="2875955" y="2523967"/>
            <a:ext cx="3108797" cy="3862403"/>
          </a:xfrm>
          <a:prstGeom prst="rect">
            <a:avLst/>
          </a:prstGeom>
          <a:solidFill>
            <a:srgbClr val="43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C1D1DC3A-1A29-0886-A503-2FB6E20EB044}"/>
              </a:ext>
            </a:extLst>
          </p:cNvPr>
          <p:cNvSpPr txBox="1"/>
          <p:nvPr/>
        </p:nvSpPr>
        <p:spPr>
          <a:xfrm>
            <a:off x="3137790" y="3232303"/>
            <a:ext cx="258512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>
              <a:spcBef>
                <a:spcPts val="0"/>
              </a:spcBef>
              <a:spcAft>
                <a:spcPts val="0"/>
              </a:spcAft>
            </a:pPr>
            <a:r>
              <a:rPr lang="nl-NL" sz="2500" i="1" dirty="0">
                <a:solidFill>
                  <a:schemeClr val="bg1"/>
                </a:solidFill>
                <a:latin typeface=""/>
              </a:rPr>
              <a:t>A</a:t>
            </a:r>
            <a:r>
              <a:rPr lang="nl-NL" sz="2500" i="1" u="none" strike="noStrike" dirty="0">
                <a:solidFill>
                  <a:schemeClr val="bg1"/>
                </a:solidFill>
                <a:effectLst/>
                <a:latin typeface=""/>
              </a:rPr>
              <a:t>ls het om huisvesting gaat willen mensen eigenlijk alleen bekenden opvangen.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556F324C-4B12-4DE1-7D7F-0786C32BD22E}"/>
              </a:ext>
            </a:extLst>
          </p:cNvPr>
          <p:cNvSpPr/>
          <p:nvPr/>
        </p:nvSpPr>
        <p:spPr>
          <a:xfrm>
            <a:off x="6150203" y="2507897"/>
            <a:ext cx="3108797" cy="3862403"/>
          </a:xfrm>
          <a:prstGeom prst="rect">
            <a:avLst/>
          </a:prstGeom>
          <a:solidFill>
            <a:srgbClr val="43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33C27BBF-CFE3-BD05-BCC4-3706ED47451F}"/>
              </a:ext>
            </a:extLst>
          </p:cNvPr>
          <p:cNvSpPr txBox="1"/>
          <p:nvPr/>
        </p:nvSpPr>
        <p:spPr>
          <a:xfrm>
            <a:off x="6454564" y="3232304"/>
            <a:ext cx="253025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>
              <a:spcBef>
                <a:spcPts val="0"/>
              </a:spcBef>
              <a:spcAft>
                <a:spcPts val="0"/>
              </a:spcAft>
            </a:pPr>
            <a:r>
              <a:rPr lang="nl-NL" sz="2500" i="1" dirty="0">
                <a:solidFill>
                  <a:schemeClr val="bg1"/>
                </a:solidFill>
                <a:latin typeface=""/>
              </a:rPr>
              <a:t>M</a:t>
            </a:r>
            <a:r>
              <a:rPr lang="nl-NL" sz="2500" i="1" u="none" strike="noStrike" dirty="0">
                <a:solidFill>
                  <a:schemeClr val="bg1"/>
                </a:solidFill>
                <a:effectLst/>
                <a:latin typeface=""/>
              </a:rPr>
              <a:t>ensen helpen anderen omdat ze zelf in die situatie ook hulp zouden willen krijgen.</a:t>
            </a:r>
          </a:p>
        </p:txBody>
      </p:sp>
      <p:sp>
        <p:nvSpPr>
          <p:cNvPr id="2" name="Ovaal 1">
            <a:extLst>
              <a:ext uri="{FF2B5EF4-FFF2-40B4-BE49-F238E27FC236}">
                <a16:creationId xmlns:a16="http://schemas.microsoft.com/office/drawing/2014/main" id="{44416092-B8CA-4745-EF7B-A23FC5A68B6A}"/>
              </a:ext>
            </a:extLst>
          </p:cNvPr>
          <p:cNvSpPr/>
          <p:nvPr/>
        </p:nvSpPr>
        <p:spPr>
          <a:xfrm>
            <a:off x="9419814" y="3140300"/>
            <a:ext cx="2545681" cy="2545681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270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Ovaal 23">
            <a:extLst>
              <a:ext uri="{FF2B5EF4-FFF2-40B4-BE49-F238E27FC236}">
                <a16:creationId xmlns:a16="http://schemas.microsoft.com/office/drawing/2014/main" id="{45E4CBDC-E09C-B54C-BB86-3E539A421028}"/>
              </a:ext>
            </a:extLst>
          </p:cNvPr>
          <p:cNvSpPr/>
          <p:nvPr/>
        </p:nvSpPr>
        <p:spPr>
          <a:xfrm>
            <a:off x="312976" y="2496675"/>
            <a:ext cx="2080603" cy="2080603"/>
          </a:xfrm>
          <a:prstGeom prst="ellipse">
            <a:avLst/>
          </a:prstGeom>
          <a:solidFill>
            <a:srgbClr val="4372C4"/>
          </a:solidFill>
          <a:ln w="1270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CA0649B3-9A68-74B4-436F-EDB5835E1450}"/>
              </a:ext>
            </a:extLst>
          </p:cNvPr>
          <p:cNvSpPr/>
          <p:nvPr/>
        </p:nvSpPr>
        <p:spPr>
          <a:xfrm>
            <a:off x="206305" y="4311894"/>
            <a:ext cx="1353141" cy="1353141"/>
          </a:xfrm>
          <a:prstGeom prst="ellipse">
            <a:avLst/>
          </a:prstGeom>
          <a:solidFill>
            <a:srgbClr val="4372C4"/>
          </a:solidFill>
          <a:ln w="1270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 descr="Afbeelding met wit, ontwerp&#10;&#10;Automatisch gegenereerde beschrijving">
            <a:extLst>
              <a:ext uri="{FF2B5EF4-FFF2-40B4-BE49-F238E27FC236}">
                <a16:creationId xmlns:a16="http://schemas.microsoft.com/office/drawing/2014/main" id="{2DFEF9C9-0A3F-C174-E0DB-CDAAD89C4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846" y="2752429"/>
            <a:ext cx="1231417" cy="1353141"/>
          </a:xfrm>
          <a:prstGeom prst="rect">
            <a:avLst/>
          </a:prstGeom>
        </p:spPr>
      </p:pic>
      <p:pic>
        <p:nvPicPr>
          <p:cNvPr id="13" name="Afbeelding 12" descr="Afbeelding met wit, ontwerp&#10;&#10;Automatisch gegenereerde beschrijving">
            <a:extLst>
              <a:ext uri="{FF2B5EF4-FFF2-40B4-BE49-F238E27FC236}">
                <a16:creationId xmlns:a16="http://schemas.microsoft.com/office/drawing/2014/main" id="{6C08510C-A114-B8FA-F86D-BFCB316B4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775" y="4554484"/>
            <a:ext cx="650200" cy="714471"/>
          </a:xfrm>
          <a:prstGeom prst="rect">
            <a:avLst/>
          </a:prstGeom>
        </p:spPr>
      </p:pic>
      <p:pic>
        <p:nvPicPr>
          <p:cNvPr id="14" name="Afbeelding 13" descr="Afbeelding met wit, ontwerp&#10;&#10;Automatisch gegenereerde beschrijving">
            <a:extLst>
              <a:ext uri="{FF2B5EF4-FFF2-40B4-BE49-F238E27FC236}">
                <a16:creationId xmlns:a16="http://schemas.microsoft.com/office/drawing/2014/main" id="{61DF6832-458E-EA02-448C-FCF4082E0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2857" y="3536053"/>
            <a:ext cx="1412098" cy="155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468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hoek 25">
            <a:extLst>
              <a:ext uri="{FF2B5EF4-FFF2-40B4-BE49-F238E27FC236}">
                <a16:creationId xmlns:a16="http://schemas.microsoft.com/office/drawing/2014/main" id="{89D46B5D-098E-C025-78DA-3539EEFFD234}"/>
              </a:ext>
            </a:extLst>
          </p:cNvPr>
          <p:cNvSpPr/>
          <p:nvPr/>
        </p:nvSpPr>
        <p:spPr>
          <a:xfrm>
            <a:off x="11301393" y="-2084650"/>
            <a:ext cx="3703328" cy="1158924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0047AB"/>
              </a:solidFill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0FE791DD-0716-D0F2-0654-381FE71E7775}"/>
              </a:ext>
            </a:extLst>
          </p:cNvPr>
          <p:cNvSpPr txBox="1"/>
          <p:nvPr/>
        </p:nvSpPr>
        <p:spPr>
          <a:xfrm>
            <a:off x="1065000" y="-1122043"/>
            <a:ext cx="1003713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 b="1" dirty="0">
                <a:solidFill>
                  <a:schemeClr val="bg1"/>
                </a:solidFill>
                <a:latin typeface=""/>
              </a:rPr>
              <a:t>Concept 1: Verzekering </a:t>
            </a:r>
            <a:r>
              <a:rPr lang="nl-NL" sz="3200" b="1" u="none" strike="noStrike" dirty="0" err="1">
                <a:solidFill>
                  <a:schemeClr val="bg1"/>
                </a:solidFill>
                <a:effectLst/>
                <a:latin typeface=""/>
              </a:rPr>
              <a:t>Prepare</a:t>
            </a:r>
            <a:r>
              <a:rPr lang="nl-NL" sz="3200" b="1" u="none" strike="noStrike" dirty="0">
                <a:solidFill>
                  <a:schemeClr val="bg1"/>
                </a:solidFill>
                <a:effectLst/>
                <a:latin typeface=""/>
              </a:rPr>
              <a:t> &amp; </a:t>
            </a:r>
            <a:r>
              <a:rPr lang="nl-NL" sz="3200" b="1" u="none" strike="noStrike" dirty="0" err="1">
                <a:solidFill>
                  <a:schemeClr val="bg1"/>
                </a:solidFill>
                <a:effectLst/>
                <a:latin typeface=""/>
              </a:rPr>
              <a:t>re</a:t>
            </a:r>
            <a:r>
              <a:rPr lang="nl-NL" sz="3200" b="1" dirty="0" err="1">
                <a:solidFill>
                  <a:schemeClr val="bg1"/>
                </a:solidFill>
                <a:latin typeface=""/>
              </a:rPr>
              <a:t>cover</a:t>
            </a:r>
            <a:endParaRPr lang="nl-NL" sz="3200" u="none" strike="noStrike" dirty="0">
              <a:solidFill>
                <a:schemeClr val="bg1"/>
              </a:solidFill>
              <a:effectLst/>
              <a:latin typeface=""/>
            </a:endParaRPr>
          </a:p>
          <a:p>
            <a:pPr algn="ctr"/>
            <a:endParaRPr lang="nl-NL" sz="3000" u="none" strike="noStrike" dirty="0">
              <a:solidFill>
                <a:schemeClr val="bg1"/>
              </a:solidFill>
              <a:effectLst/>
              <a:latin typeface=""/>
            </a:endParaRP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BE3CF664-989A-6D3F-76CE-1C6E800FB64D}"/>
              </a:ext>
            </a:extLst>
          </p:cNvPr>
          <p:cNvSpPr/>
          <p:nvPr/>
        </p:nvSpPr>
        <p:spPr>
          <a:xfrm>
            <a:off x="11250345" y="-2147695"/>
            <a:ext cx="3703328" cy="115892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AF386C8A-AF6B-4142-2BEF-00AE0A440B47}"/>
              </a:ext>
            </a:extLst>
          </p:cNvPr>
          <p:cNvSpPr txBox="1"/>
          <p:nvPr/>
        </p:nvSpPr>
        <p:spPr>
          <a:xfrm>
            <a:off x="11597816" y="-1927490"/>
            <a:ext cx="304878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nl-NL" sz="3000" b="1" dirty="0">
                <a:solidFill>
                  <a:schemeClr val="bg1"/>
                </a:solidFill>
                <a:latin typeface=""/>
              </a:rPr>
              <a:t>3. Flatgebouw</a:t>
            </a:r>
            <a:endParaRPr lang="nl-NL" sz="2500" i="1" dirty="0">
              <a:solidFill>
                <a:schemeClr val="bg1"/>
              </a:solidFill>
              <a:latin typeface=""/>
            </a:endParaRPr>
          </a:p>
          <a:p>
            <a:pPr algn="ctr" rtl="0" fontAlgn="base">
              <a:spcBef>
                <a:spcPts val="0"/>
              </a:spcBef>
              <a:spcAft>
                <a:spcPts val="0"/>
              </a:spcAft>
            </a:pPr>
            <a:endParaRPr lang="nl-NL" sz="2500" b="0" i="1" u="none" strike="noStrike" dirty="0">
              <a:solidFill>
                <a:schemeClr val="bg1"/>
              </a:solidFill>
              <a:effectLst/>
              <a:latin typeface="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DF14B354-C297-F623-879D-AB64F0FECF65}"/>
              </a:ext>
            </a:extLst>
          </p:cNvPr>
          <p:cNvSpPr txBox="1">
            <a:spLocks/>
          </p:cNvSpPr>
          <p:nvPr/>
        </p:nvSpPr>
        <p:spPr>
          <a:xfrm>
            <a:off x="774954" y="349779"/>
            <a:ext cx="10642092" cy="7495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b="1" dirty="0">
                <a:solidFill>
                  <a:srgbClr val="4E4E4E"/>
                </a:solidFill>
                <a:latin typeface="Work Sans Black Roman" pitchFamily="2" charset="77"/>
              </a:rPr>
              <a:t>3 CONCEPTRICHTINGEN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08A8ACB-9579-8F1C-818D-0C9BBDE9B3CD}"/>
              </a:ext>
            </a:extLst>
          </p:cNvPr>
          <p:cNvSpPr txBox="1"/>
          <p:nvPr/>
        </p:nvSpPr>
        <p:spPr>
          <a:xfrm>
            <a:off x="1410642" y="-1505188"/>
            <a:ext cx="750404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het belang van aankoopbewijzen omdat de verzekering anders moeilijk kan doen, het indienen van de schadeclaims, goed verzekerd zijn biedt geruststelling.</a:t>
            </a:r>
            <a:endParaRPr lang="nl-NL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60A4E93A-8557-22AC-DEBE-1052A179B780}"/>
              </a:ext>
            </a:extLst>
          </p:cNvPr>
          <p:cNvSpPr/>
          <p:nvPr/>
        </p:nvSpPr>
        <p:spPr>
          <a:xfrm>
            <a:off x="-146304" y="1332569"/>
            <a:ext cx="12588140" cy="93268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40ABC960-81B9-337E-E93D-AD5B7E4642FA}"/>
              </a:ext>
            </a:extLst>
          </p:cNvPr>
          <p:cNvSpPr txBox="1"/>
          <p:nvPr/>
        </p:nvSpPr>
        <p:spPr>
          <a:xfrm>
            <a:off x="2359960" y="1537303"/>
            <a:ext cx="7575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>
                <a:solidFill>
                  <a:schemeClr val="bg1"/>
                </a:solidFill>
                <a:latin typeface=""/>
              </a:rPr>
              <a:t>Concept 3: Hoogbouw </a:t>
            </a:r>
            <a:r>
              <a:rPr lang="nl-NL" sz="2800" i="1" dirty="0">
                <a:solidFill>
                  <a:schemeClr val="bg1"/>
                </a:solidFill>
                <a:latin typeface=""/>
              </a:rPr>
              <a:t>(</a:t>
            </a:r>
            <a:r>
              <a:rPr lang="nl-NL" sz="2800" i="1" dirty="0" err="1">
                <a:solidFill>
                  <a:schemeClr val="bg1"/>
                </a:solidFill>
                <a:latin typeface=""/>
              </a:rPr>
              <a:t>Respond</a:t>
            </a:r>
            <a:r>
              <a:rPr lang="nl-NL" sz="2800" i="1" dirty="0">
                <a:solidFill>
                  <a:schemeClr val="bg1"/>
                </a:solidFill>
                <a:latin typeface=""/>
              </a:rPr>
              <a:t>) </a:t>
            </a:r>
            <a:endParaRPr lang="nl-NL" sz="2800" i="1" u="none" strike="noStrike" dirty="0">
              <a:solidFill>
                <a:schemeClr val="bg1"/>
              </a:solidFill>
              <a:effectLst/>
              <a:latin typeface="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F68F0B8B-0A80-3C0B-9616-142CEAACFECB}"/>
              </a:ext>
            </a:extLst>
          </p:cNvPr>
          <p:cNvSpPr/>
          <p:nvPr/>
        </p:nvSpPr>
        <p:spPr>
          <a:xfrm>
            <a:off x="319320" y="2645818"/>
            <a:ext cx="2774046" cy="3862403"/>
          </a:xfrm>
          <a:prstGeom prst="rect">
            <a:avLst/>
          </a:prstGeom>
          <a:solidFill>
            <a:srgbClr val="43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C1D1DC3A-1A29-0886-A503-2FB6E20EB044}"/>
              </a:ext>
            </a:extLst>
          </p:cNvPr>
          <p:cNvSpPr txBox="1"/>
          <p:nvPr/>
        </p:nvSpPr>
        <p:spPr>
          <a:xfrm>
            <a:off x="531752" y="3632206"/>
            <a:ext cx="23647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>
              <a:spcBef>
                <a:spcPts val="0"/>
              </a:spcBef>
              <a:spcAft>
                <a:spcPts val="0"/>
              </a:spcAft>
            </a:pPr>
            <a:r>
              <a:rPr lang="nl-NL" sz="2500" i="1" dirty="0">
                <a:solidFill>
                  <a:schemeClr val="bg1"/>
                </a:solidFill>
                <a:latin typeface=""/>
              </a:rPr>
              <a:t>B</a:t>
            </a:r>
            <a:r>
              <a:rPr lang="nl-NL" sz="2500" b="0" i="1" u="none" strike="noStrike" dirty="0">
                <a:solidFill>
                  <a:schemeClr val="bg1"/>
                </a:solidFill>
                <a:effectLst/>
                <a:latin typeface=""/>
              </a:rPr>
              <a:t>ewoners hebben weinig vertrouwen in medebewoners </a:t>
            </a:r>
            <a:endParaRPr lang="nl-NL" sz="2500" b="1" i="1" u="none" strike="noStrike" dirty="0">
              <a:solidFill>
                <a:schemeClr val="bg1"/>
              </a:solidFill>
              <a:effectLst/>
              <a:latin typeface=""/>
            </a:endParaRP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556F324C-4B12-4DE1-7D7F-0786C32BD22E}"/>
              </a:ext>
            </a:extLst>
          </p:cNvPr>
          <p:cNvSpPr/>
          <p:nvPr/>
        </p:nvSpPr>
        <p:spPr>
          <a:xfrm>
            <a:off x="3177703" y="2645818"/>
            <a:ext cx="2774046" cy="3862403"/>
          </a:xfrm>
          <a:prstGeom prst="rect">
            <a:avLst/>
          </a:prstGeom>
          <a:solidFill>
            <a:srgbClr val="43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33C27BBF-CFE3-BD05-BCC4-3706ED47451F}"/>
              </a:ext>
            </a:extLst>
          </p:cNvPr>
          <p:cNvSpPr txBox="1"/>
          <p:nvPr/>
        </p:nvSpPr>
        <p:spPr>
          <a:xfrm>
            <a:off x="3376784" y="3184330"/>
            <a:ext cx="2335542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>
              <a:spcBef>
                <a:spcPts val="0"/>
              </a:spcBef>
              <a:spcAft>
                <a:spcPts val="0"/>
              </a:spcAft>
            </a:pPr>
            <a:r>
              <a:rPr lang="nl-NL" sz="2500" b="0" i="1" u="none" strike="noStrike" dirty="0">
                <a:solidFill>
                  <a:schemeClr val="bg1"/>
                </a:solidFill>
                <a:effectLst/>
                <a:latin typeface=""/>
              </a:rPr>
              <a:t>weinig bewoners hebben kennis van </a:t>
            </a:r>
            <a:r>
              <a:rPr lang="nl-NL" sz="2500" b="0" i="1" u="none" strike="noStrike" dirty="0" err="1">
                <a:solidFill>
                  <a:schemeClr val="bg1"/>
                </a:solidFill>
                <a:effectLst/>
                <a:latin typeface=""/>
              </a:rPr>
              <a:t>brand-veiligheid</a:t>
            </a:r>
            <a:r>
              <a:rPr lang="nl-NL" sz="2500" b="0" i="1" u="none" strike="noStrike" dirty="0">
                <a:solidFill>
                  <a:schemeClr val="bg1"/>
                </a:solidFill>
                <a:effectLst/>
                <a:latin typeface=""/>
              </a:rPr>
              <a:t> in en rondom het gebouw, </a:t>
            </a:r>
            <a:endParaRPr lang="nl-NL" sz="2500" b="1" i="1" u="none" strike="noStrike" dirty="0">
              <a:solidFill>
                <a:schemeClr val="bg1"/>
              </a:solidFill>
              <a:effectLst/>
              <a:latin typeface=""/>
            </a:endParaRP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62AC79F0-3229-8015-8B4F-33ABE84ED2FB}"/>
              </a:ext>
            </a:extLst>
          </p:cNvPr>
          <p:cNvSpPr/>
          <p:nvPr/>
        </p:nvSpPr>
        <p:spPr>
          <a:xfrm>
            <a:off x="6036086" y="2645818"/>
            <a:ext cx="2774046" cy="3862403"/>
          </a:xfrm>
          <a:prstGeom prst="rect">
            <a:avLst/>
          </a:prstGeom>
          <a:solidFill>
            <a:srgbClr val="43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6040646A-7F3D-C3BF-966B-654F450F98FE}"/>
              </a:ext>
            </a:extLst>
          </p:cNvPr>
          <p:cNvSpPr txBox="1"/>
          <p:nvPr/>
        </p:nvSpPr>
        <p:spPr>
          <a:xfrm>
            <a:off x="6297506" y="3632206"/>
            <a:ext cx="2251205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500" i="1" dirty="0">
                <a:solidFill>
                  <a:schemeClr val="bg1"/>
                </a:solidFill>
                <a:latin typeface=""/>
              </a:rPr>
              <a:t>Brandroute</a:t>
            </a:r>
          </a:p>
          <a:p>
            <a:pPr algn="ctr"/>
            <a:r>
              <a:rPr lang="nl-NL" sz="2500" i="1" dirty="0">
                <a:solidFill>
                  <a:schemeClr val="bg1"/>
                </a:solidFill>
                <a:latin typeface=""/>
              </a:rPr>
              <a:t>kaarten kunnen onduidelijk zijn.</a:t>
            </a:r>
            <a:endParaRPr lang="nl-NL" sz="2500" b="1" i="1" u="none" strike="noStrike" dirty="0">
              <a:solidFill>
                <a:schemeClr val="bg1"/>
              </a:solidFill>
              <a:effectLst/>
              <a:latin typeface=""/>
            </a:endParaRPr>
          </a:p>
        </p:txBody>
      </p:sp>
      <p:sp>
        <p:nvSpPr>
          <p:cNvPr id="2" name="Ovaal 1">
            <a:extLst>
              <a:ext uri="{FF2B5EF4-FFF2-40B4-BE49-F238E27FC236}">
                <a16:creationId xmlns:a16="http://schemas.microsoft.com/office/drawing/2014/main" id="{44416092-B8CA-4745-EF7B-A23FC5A68B6A}"/>
              </a:ext>
            </a:extLst>
          </p:cNvPr>
          <p:cNvSpPr/>
          <p:nvPr/>
        </p:nvSpPr>
        <p:spPr>
          <a:xfrm>
            <a:off x="9093550" y="3734175"/>
            <a:ext cx="2774046" cy="277404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270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Ovaal 23">
            <a:extLst>
              <a:ext uri="{FF2B5EF4-FFF2-40B4-BE49-F238E27FC236}">
                <a16:creationId xmlns:a16="http://schemas.microsoft.com/office/drawing/2014/main" id="{45E4CBDC-E09C-B54C-BB86-3E539A421028}"/>
              </a:ext>
            </a:extLst>
          </p:cNvPr>
          <p:cNvSpPr/>
          <p:nvPr/>
        </p:nvSpPr>
        <p:spPr>
          <a:xfrm>
            <a:off x="9176275" y="2327908"/>
            <a:ext cx="2608595" cy="2608595"/>
          </a:xfrm>
          <a:prstGeom prst="ellipse">
            <a:avLst/>
          </a:prstGeom>
          <a:solidFill>
            <a:srgbClr val="4372C4"/>
          </a:solidFill>
          <a:ln w="1270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 descr="Afbeelding met Rechthoek, plein, patroon, ontwerp&#10;&#10;Automatisch gegenereerde beschrijving">
            <a:extLst>
              <a:ext uri="{FF2B5EF4-FFF2-40B4-BE49-F238E27FC236}">
                <a16:creationId xmlns:a16="http://schemas.microsoft.com/office/drawing/2014/main" id="{B016D6BB-E960-522C-6300-F31F0F390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10006188" y="2929460"/>
            <a:ext cx="948767" cy="303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59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72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, schermopname, ontwerp&#10;&#10;Automatisch gegenereerde beschrijving">
            <a:extLst>
              <a:ext uri="{FF2B5EF4-FFF2-40B4-BE49-F238E27FC236}">
                <a16:creationId xmlns:a16="http://schemas.microsoft.com/office/drawing/2014/main" id="{7A947C28-842A-2634-CA67-7A1FFDF84B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5657" y="-3272699"/>
            <a:ext cx="2865394" cy="2925718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B7A49709-AA5B-F430-A112-3D390E8501FA}"/>
              </a:ext>
            </a:extLst>
          </p:cNvPr>
          <p:cNvSpPr/>
          <p:nvPr/>
        </p:nvSpPr>
        <p:spPr>
          <a:xfrm>
            <a:off x="447367" y="404999"/>
            <a:ext cx="11297264" cy="60480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5049CA28-A5E6-33CE-561E-37B79B01215E}"/>
              </a:ext>
            </a:extLst>
          </p:cNvPr>
          <p:cNvSpPr txBox="1"/>
          <p:nvPr/>
        </p:nvSpPr>
        <p:spPr>
          <a:xfrm>
            <a:off x="1073911" y="4432299"/>
            <a:ext cx="100441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500" i="1" dirty="0">
                <a:solidFill>
                  <a:srgbClr val="4E4E4E"/>
                </a:solidFill>
                <a:latin typeface=""/>
              </a:rPr>
              <a:t>Na het vergaren van informatie hebben we onze ontwerpvraag &amp; doelgroep aangepast.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4A58903-B534-32A1-F723-68AE210BD3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2076366"/>
            <a:ext cx="9144000" cy="2081007"/>
          </a:xfrm>
        </p:spPr>
        <p:txBody>
          <a:bodyPr>
            <a:noAutofit/>
          </a:bodyPr>
          <a:lstStyle/>
          <a:p>
            <a:r>
              <a:rPr lang="nl-NL" sz="8000" b="1" dirty="0">
                <a:solidFill>
                  <a:srgbClr val="4372C4"/>
                </a:solidFill>
                <a:latin typeface="Work Sans Black Roman" pitchFamily="2" charset="77"/>
              </a:rPr>
              <a:t>NIEUWE ONTWERPVRAAG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523451F8-5FC8-678C-037A-73C348BCD11D}"/>
              </a:ext>
            </a:extLst>
          </p:cNvPr>
          <p:cNvSpPr txBox="1">
            <a:spLocks/>
          </p:cNvSpPr>
          <p:nvPr/>
        </p:nvSpPr>
        <p:spPr>
          <a:xfrm>
            <a:off x="1523999" y="2134321"/>
            <a:ext cx="9144000" cy="20810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8000" b="1" dirty="0">
                <a:solidFill>
                  <a:schemeClr val="accent2">
                    <a:lumMod val="75000"/>
                  </a:schemeClr>
                </a:solidFill>
                <a:latin typeface="Work Sans Black Roman" pitchFamily="2" charset="77"/>
              </a:rPr>
              <a:t>NIEUWE ONTWERPVRAAG</a:t>
            </a:r>
          </a:p>
        </p:txBody>
      </p:sp>
    </p:spTree>
    <p:extLst>
      <p:ext uri="{BB962C8B-B14F-4D97-AF65-F5344CB8AC3E}">
        <p14:creationId xmlns:p14="http://schemas.microsoft.com/office/powerpoint/2010/main" val="3244237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26CD733F-7A16-14F4-81CE-49B04A87C446}"/>
              </a:ext>
            </a:extLst>
          </p:cNvPr>
          <p:cNvSpPr/>
          <p:nvPr/>
        </p:nvSpPr>
        <p:spPr>
          <a:xfrm>
            <a:off x="0" y="1270577"/>
            <a:ext cx="12192000" cy="24712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0047AB"/>
              </a:solidFill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1935A48D-E05B-5A83-DA0E-1FB18B4112B6}"/>
              </a:ext>
            </a:extLst>
          </p:cNvPr>
          <p:cNvSpPr txBox="1"/>
          <p:nvPr/>
        </p:nvSpPr>
        <p:spPr>
          <a:xfrm>
            <a:off x="1860804" y="1855647"/>
            <a:ext cx="963675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nl-NL" sz="2500" i="1" dirty="0">
                <a:solidFill>
                  <a:schemeClr val="bg1"/>
                </a:solidFill>
                <a:latin typeface=""/>
              </a:rPr>
              <a:t>“Hoe kunnen we burgers die niet zelfredzaam zijn </a:t>
            </a:r>
            <a:r>
              <a:rPr lang="nl-NL" sz="2500" i="1" dirty="0" err="1">
                <a:solidFill>
                  <a:schemeClr val="bg1"/>
                </a:solidFill>
                <a:latin typeface=""/>
              </a:rPr>
              <a:t>vòòr</a:t>
            </a:r>
            <a:r>
              <a:rPr lang="nl-NL" sz="2500" i="1" dirty="0">
                <a:solidFill>
                  <a:schemeClr val="bg1"/>
                </a:solidFill>
                <a:latin typeface=""/>
              </a:rPr>
              <a:t>, tijdens én na een ramp ondersteunen en informeren, zodat we ze zo min mogelijk hinder ondervinden van de ramp?’</a:t>
            </a:r>
            <a:endParaRPr lang="nl-NL" sz="2500" b="1" i="1" u="none" strike="noStrike" dirty="0">
              <a:solidFill>
                <a:schemeClr val="bg1"/>
              </a:solidFill>
              <a:effectLst/>
              <a:latin typeface="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7595C096-CC54-0B33-6688-1DC8338498EB}"/>
              </a:ext>
            </a:extLst>
          </p:cNvPr>
          <p:cNvSpPr txBox="1"/>
          <p:nvPr/>
        </p:nvSpPr>
        <p:spPr>
          <a:xfrm>
            <a:off x="635508" y="1470926"/>
            <a:ext cx="12435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0" b="1" dirty="0">
                <a:solidFill>
                  <a:schemeClr val="bg1"/>
                </a:solidFill>
                <a:latin typeface="Work Sans Black Roman" pitchFamily="2" charset="77"/>
              </a:rPr>
              <a:t>?</a:t>
            </a:r>
          </a:p>
        </p:txBody>
      </p:sp>
      <p:pic>
        <p:nvPicPr>
          <p:cNvPr id="13" name="Afbeelding 12" descr="Afbeelding met schermopname, cirkel, Graphics, ontwerp&#10;&#10;Automatisch gegenereerde beschrijving">
            <a:extLst>
              <a:ext uri="{FF2B5EF4-FFF2-40B4-BE49-F238E27FC236}">
                <a16:creationId xmlns:a16="http://schemas.microsoft.com/office/drawing/2014/main" id="{120825B2-FA38-CAA2-3014-89AEC75E5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3950" y="4405734"/>
            <a:ext cx="4094988" cy="2317809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F7266AE3-99C8-2785-44F6-F8B5C096B6D0}"/>
              </a:ext>
            </a:extLst>
          </p:cNvPr>
          <p:cNvSpPr txBox="1">
            <a:spLocks/>
          </p:cNvSpPr>
          <p:nvPr/>
        </p:nvSpPr>
        <p:spPr>
          <a:xfrm>
            <a:off x="774954" y="349779"/>
            <a:ext cx="10642092" cy="7495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b="1" dirty="0">
                <a:solidFill>
                  <a:srgbClr val="4E4E4E"/>
                </a:solidFill>
                <a:latin typeface="Work Sans Black Roman" pitchFamily="2" charset="77"/>
              </a:rPr>
              <a:t>DE NIEUWE ONTWERPVRAAG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0FA021B-E7AD-4BF9-ED3A-4B34058FA13F}"/>
              </a:ext>
            </a:extLst>
          </p:cNvPr>
          <p:cNvSpPr txBox="1"/>
          <p:nvPr/>
        </p:nvSpPr>
        <p:spPr>
          <a:xfrm rot="19800223">
            <a:off x="5464809" y="4021530"/>
            <a:ext cx="638136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12000" b="1" dirty="0">
                <a:solidFill>
                  <a:schemeClr val="accent2">
                    <a:lumMod val="75000"/>
                  </a:schemeClr>
                </a:solidFill>
                <a:latin typeface="Work Sans Black Roman" pitchFamily="2" charset="77"/>
              </a:rPr>
              <a:t>?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A9000069-B9F4-E656-C1C0-7A546FDC3FEF}"/>
              </a:ext>
            </a:extLst>
          </p:cNvPr>
          <p:cNvSpPr txBox="1"/>
          <p:nvPr/>
        </p:nvSpPr>
        <p:spPr>
          <a:xfrm rot="1548035">
            <a:off x="10632171" y="4152200"/>
            <a:ext cx="1075103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9000" b="1" dirty="0">
                <a:solidFill>
                  <a:schemeClr val="accent2">
                    <a:lumMod val="75000"/>
                  </a:schemeClr>
                </a:solidFill>
                <a:latin typeface="Work Sans Black Roman" pitchFamily="2" charset="77"/>
              </a:rPr>
              <a:t>?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3B9E22CD-6A06-6FBD-21DA-B5F236E1F586}"/>
              </a:ext>
            </a:extLst>
          </p:cNvPr>
          <p:cNvSpPr txBox="1"/>
          <p:nvPr/>
        </p:nvSpPr>
        <p:spPr>
          <a:xfrm rot="21387163">
            <a:off x="7604169" y="3705833"/>
            <a:ext cx="638136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7000" b="1" dirty="0">
                <a:solidFill>
                  <a:schemeClr val="accent2">
                    <a:lumMod val="75000"/>
                  </a:schemeClr>
                </a:solidFill>
                <a:latin typeface="Work Sans Black Roman" pitchFamily="2" charset="77"/>
              </a:rPr>
              <a:t>?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3BD6C35D-F063-D66E-BA7B-2A70450443D7}"/>
              </a:ext>
            </a:extLst>
          </p:cNvPr>
          <p:cNvSpPr txBox="1"/>
          <p:nvPr/>
        </p:nvSpPr>
        <p:spPr>
          <a:xfrm rot="544788">
            <a:off x="9135587" y="3757146"/>
            <a:ext cx="638136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6000" b="1" dirty="0">
                <a:solidFill>
                  <a:schemeClr val="accent2">
                    <a:lumMod val="75000"/>
                  </a:schemeClr>
                </a:solidFill>
                <a:latin typeface="Work Sans Black Roman" pitchFamily="2" charset="77"/>
              </a:rPr>
              <a:t>!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58362EE6-62CB-A68B-8CAF-A58CE9D1B6E3}"/>
              </a:ext>
            </a:extLst>
          </p:cNvPr>
          <p:cNvSpPr txBox="1">
            <a:spLocks/>
          </p:cNvSpPr>
          <p:nvPr/>
        </p:nvSpPr>
        <p:spPr>
          <a:xfrm>
            <a:off x="774954" y="4264977"/>
            <a:ext cx="4580397" cy="22432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>
                <a:solidFill>
                  <a:srgbClr val="4372C4"/>
                </a:solidFill>
                <a:latin typeface="Work Sans Black Roman" pitchFamily="2" charset="77"/>
              </a:rPr>
              <a:t>DOELGROEP:</a:t>
            </a:r>
          </a:p>
          <a:p>
            <a:endParaRPr lang="nl-NL" sz="3100" b="1" dirty="0">
              <a:solidFill>
                <a:schemeClr val="accent2">
                  <a:lumMod val="75000"/>
                </a:schemeClr>
              </a:solidFill>
              <a:latin typeface=""/>
            </a:endParaRPr>
          </a:p>
          <a:p>
            <a:r>
              <a:rPr lang="nl-NL" sz="3100" b="1" dirty="0">
                <a:solidFill>
                  <a:schemeClr val="accent2">
                    <a:lumMod val="75000"/>
                  </a:schemeClr>
                </a:solidFill>
                <a:latin typeface=""/>
              </a:rPr>
              <a:t>Burgers die niet </a:t>
            </a:r>
          </a:p>
          <a:p>
            <a:r>
              <a:rPr lang="nl-NL" sz="3100" b="1" dirty="0">
                <a:solidFill>
                  <a:schemeClr val="accent2">
                    <a:lumMod val="75000"/>
                  </a:schemeClr>
                </a:solidFill>
                <a:latin typeface=""/>
              </a:rPr>
              <a:t>zelfredzaam zijn.</a:t>
            </a:r>
          </a:p>
        </p:txBody>
      </p:sp>
    </p:spTree>
    <p:extLst>
      <p:ext uri="{BB962C8B-B14F-4D97-AF65-F5344CB8AC3E}">
        <p14:creationId xmlns:p14="http://schemas.microsoft.com/office/powerpoint/2010/main" val="3876077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72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, schermopname, ontwerp&#10;&#10;Automatisch gegenereerde beschrijving">
            <a:extLst>
              <a:ext uri="{FF2B5EF4-FFF2-40B4-BE49-F238E27FC236}">
                <a16:creationId xmlns:a16="http://schemas.microsoft.com/office/drawing/2014/main" id="{7A947C28-842A-2634-CA67-7A1FFDF84B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5657" y="-3272699"/>
            <a:ext cx="2865394" cy="2925718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B7A49709-AA5B-F430-A112-3D390E8501FA}"/>
              </a:ext>
            </a:extLst>
          </p:cNvPr>
          <p:cNvSpPr/>
          <p:nvPr/>
        </p:nvSpPr>
        <p:spPr>
          <a:xfrm>
            <a:off x="447367" y="404999"/>
            <a:ext cx="11297264" cy="60480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5049CA28-A5E6-33CE-561E-37B79B01215E}"/>
              </a:ext>
            </a:extLst>
          </p:cNvPr>
          <p:cNvSpPr txBox="1"/>
          <p:nvPr/>
        </p:nvSpPr>
        <p:spPr>
          <a:xfrm>
            <a:off x="1073912" y="3918846"/>
            <a:ext cx="1004417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500" i="1" dirty="0">
                <a:solidFill>
                  <a:srgbClr val="4E4E4E"/>
                </a:solidFill>
                <a:latin typeface=""/>
              </a:rPr>
              <a:t>Na het brainstormen zijn we op 3 concepten gekomen.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4A58903-B534-32A1-F723-68AE210BD3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729353"/>
            <a:ext cx="9144000" cy="2081007"/>
          </a:xfrm>
        </p:spPr>
        <p:txBody>
          <a:bodyPr>
            <a:noAutofit/>
          </a:bodyPr>
          <a:lstStyle/>
          <a:p>
            <a:r>
              <a:rPr lang="nl-NL" sz="8000" b="1" dirty="0">
                <a:solidFill>
                  <a:srgbClr val="4372C4"/>
                </a:solidFill>
                <a:latin typeface="Work Sans Black Roman" pitchFamily="2" charset="77"/>
              </a:rPr>
              <a:t>DE 3 CONCEPTEN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523451F8-5FC8-678C-037A-73C348BCD11D}"/>
              </a:ext>
            </a:extLst>
          </p:cNvPr>
          <p:cNvSpPr txBox="1">
            <a:spLocks/>
          </p:cNvSpPr>
          <p:nvPr/>
        </p:nvSpPr>
        <p:spPr>
          <a:xfrm>
            <a:off x="1523999" y="1624807"/>
            <a:ext cx="9144000" cy="20810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8000" b="1" dirty="0">
                <a:solidFill>
                  <a:schemeClr val="accent2">
                    <a:lumMod val="75000"/>
                  </a:schemeClr>
                </a:solidFill>
                <a:latin typeface="Work Sans Black Roman" pitchFamily="2" charset="77"/>
              </a:rPr>
              <a:t>DE 3 CONCEPTEN</a:t>
            </a:r>
          </a:p>
        </p:txBody>
      </p:sp>
    </p:spTree>
    <p:extLst>
      <p:ext uri="{BB962C8B-B14F-4D97-AF65-F5344CB8AC3E}">
        <p14:creationId xmlns:p14="http://schemas.microsoft.com/office/powerpoint/2010/main" val="8469905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hthoek 36">
            <a:extLst>
              <a:ext uri="{FF2B5EF4-FFF2-40B4-BE49-F238E27FC236}">
                <a16:creationId xmlns:a16="http://schemas.microsoft.com/office/drawing/2014/main" id="{3D6CCB7D-5ED3-F7AC-A778-3D190F513E9E}"/>
              </a:ext>
            </a:extLst>
          </p:cNvPr>
          <p:cNvSpPr/>
          <p:nvPr/>
        </p:nvSpPr>
        <p:spPr>
          <a:xfrm>
            <a:off x="-90056" y="2645817"/>
            <a:ext cx="12649200" cy="47425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0047AB"/>
              </a:solidFill>
            </a:endParaRP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6021EC1F-39BD-7160-1BDA-8639F922E0F8}"/>
              </a:ext>
            </a:extLst>
          </p:cNvPr>
          <p:cNvSpPr txBox="1"/>
          <p:nvPr/>
        </p:nvSpPr>
        <p:spPr>
          <a:xfrm>
            <a:off x="1414520" y="3292126"/>
            <a:ext cx="9362959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nl-NL" sz="2500" i="1" u="none" strike="noStrike" dirty="0">
                <a:solidFill>
                  <a:schemeClr val="bg1"/>
                </a:solidFill>
                <a:effectLst/>
                <a:latin typeface=""/>
              </a:rPr>
              <a:t>De gebruiker helpen met </a:t>
            </a:r>
            <a:r>
              <a:rPr lang="nl-NL" sz="2500" b="1" i="1" u="none" strike="noStrike" dirty="0">
                <a:solidFill>
                  <a:schemeClr val="bg1"/>
                </a:solidFill>
                <a:effectLst/>
                <a:latin typeface=""/>
              </a:rPr>
              <a:t>voorbereid zijn op schade </a:t>
            </a:r>
            <a:r>
              <a:rPr lang="nl-NL" sz="2500" i="1" dirty="0">
                <a:solidFill>
                  <a:schemeClr val="bg1"/>
                </a:solidFill>
                <a:latin typeface=""/>
              </a:rPr>
              <a:t>en </a:t>
            </a:r>
            <a:r>
              <a:rPr lang="nl-NL" sz="2500" i="1" u="none" strike="noStrike" dirty="0">
                <a:solidFill>
                  <a:schemeClr val="bg1"/>
                </a:solidFill>
                <a:effectLst/>
                <a:latin typeface=""/>
              </a:rPr>
              <a:t>met het </a:t>
            </a:r>
            <a:r>
              <a:rPr lang="nl-NL" sz="2500" b="1" i="1" u="none" strike="noStrike" dirty="0">
                <a:solidFill>
                  <a:schemeClr val="bg1"/>
                </a:solidFill>
                <a:effectLst/>
                <a:latin typeface=""/>
              </a:rPr>
              <a:t>melden van schade bij de verzekering</a:t>
            </a:r>
            <a:r>
              <a:rPr lang="nl-NL" sz="2500" i="1" u="none" strike="noStrike" dirty="0">
                <a:solidFill>
                  <a:schemeClr val="bg1"/>
                </a:solidFill>
                <a:effectLst/>
                <a:latin typeface=""/>
              </a:rPr>
              <a:t>. 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nl-NL" sz="2500" i="1" dirty="0">
              <a:solidFill>
                <a:srgbClr val="4372C4"/>
              </a:solidFill>
              <a:latin typeface="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nl-NL" sz="2500" i="1" u="none" strike="noStrike" dirty="0">
                <a:solidFill>
                  <a:schemeClr val="bg1"/>
                </a:solidFill>
                <a:effectLst/>
                <a:latin typeface=""/>
              </a:rPr>
              <a:t>Door middel van een </a:t>
            </a:r>
            <a:r>
              <a:rPr lang="nl-NL" sz="2500" i="1" u="none" strike="noStrike" dirty="0" err="1">
                <a:solidFill>
                  <a:schemeClr val="bg1"/>
                </a:solidFill>
                <a:effectLst/>
                <a:latin typeface=""/>
              </a:rPr>
              <a:t>chatbot</a:t>
            </a:r>
            <a:r>
              <a:rPr lang="nl-NL" sz="2500" b="1" i="1" u="none" strike="noStrike" dirty="0">
                <a:solidFill>
                  <a:schemeClr val="bg1"/>
                </a:solidFill>
                <a:effectLst/>
                <a:latin typeface=""/>
              </a:rPr>
              <a:t> </a:t>
            </a:r>
            <a:r>
              <a:rPr lang="nl-NL" sz="2500" i="1" u="none" strike="noStrike" dirty="0">
                <a:solidFill>
                  <a:schemeClr val="bg1"/>
                </a:solidFill>
                <a:effectLst/>
                <a:latin typeface=""/>
              </a:rPr>
              <a:t>kan de gebruiker vragen stellen omtrent de verzekering en/of schademelding. </a:t>
            </a:r>
            <a:endParaRPr lang="nl-NL" sz="2500" i="1" dirty="0">
              <a:solidFill>
                <a:schemeClr val="bg1"/>
              </a:solidFill>
              <a:effectLst/>
              <a:latin typeface=""/>
            </a:endParaRPr>
          </a:p>
        </p:txBody>
      </p:sp>
      <p:sp>
        <p:nvSpPr>
          <p:cNvPr id="38" name="Titel 1">
            <a:extLst>
              <a:ext uri="{FF2B5EF4-FFF2-40B4-BE49-F238E27FC236}">
                <a16:creationId xmlns:a16="http://schemas.microsoft.com/office/drawing/2014/main" id="{56495E70-765A-F2B0-7A0B-ADB9B54179AC}"/>
              </a:ext>
            </a:extLst>
          </p:cNvPr>
          <p:cNvSpPr txBox="1">
            <a:spLocks/>
          </p:cNvSpPr>
          <p:nvPr/>
        </p:nvSpPr>
        <p:spPr>
          <a:xfrm>
            <a:off x="774954" y="349779"/>
            <a:ext cx="10642092" cy="7495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b="1" dirty="0">
                <a:solidFill>
                  <a:srgbClr val="4E4E4E"/>
                </a:solidFill>
                <a:latin typeface="Work Sans Black Roman" pitchFamily="2" charset="77"/>
              </a:rPr>
              <a:t>1. SECURE</a:t>
            </a:r>
            <a:r>
              <a:rPr lang="nl-NL" b="1" dirty="0">
                <a:solidFill>
                  <a:srgbClr val="4372C4"/>
                </a:solidFill>
                <a:latin typeface="Work Sans Black Roman" pitchFamily="2" charset="77"/>
              </a:rPr>
              <a:t>INSURE</a:t>
            </a:r>
          </a:p>
        </p:txBody>
      </p:sp>
      <p:sp>
        <p:nvSpPr>
          <p:cNvPr id="42" name="Rechthoek 41">
            <a:extLst>
              <a:ext uri="{FF2B5EF4-FFF2-40B4-BE49-F238E27FC236}">
                <a16:creationId xmlns:a16="http://schemas.microsoft.com/office/drawing/2014/main" id="{75939270-6F6D-191F-BEF8-7F9D33C55585}"/>
              </a:ext>
            </a:extLst>
          </p:cNvPr>
          <p:cNvSpPr/>
          <p:nvPr/>
        </p:nvSpPr>
        <p:spPr>
          <a:xfrm>
            <a:off x="-5805055" y="1309635"/>
            <a:ext cx="18288000" cy="109587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3" name="Tekstvak 42">
            <a:extLst>
              <a:ext uri="{FF2B5EF4-FFF2-40B4-BE49-F238E27FC236}">
                <a16:creationId xmlns:a16="http://schemas.microsoft.com/office/drawing/2014/main" id="{43766FF1-8CE2-2CD5-5A79-45D85ADB4C2D}"/>
              </a:ext>
            </a:extLst>
          </p:cNvPr>
          <p:cNvSpPr txBox="1"/>
          <p:nvPr/>
        </p:nvSpPr>
        <p:spPr>
          <a:xfrm>
            <a:off x="1077433" y="1549938"/>
            <a:ext cx="100371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 b="1" u="none" strike="noStrike" dirty="0">
                <a:solidFill>
                  <a:schemeClr val="bg1"/>
                </a:solidFill>
                <a:effectLst/>
                <a:latin typeface=""/>
              </a:rPr>
              <a:t>Hoe werk</a:t>
            </a:r>
            <a:r>
              <a:rPr lang="nl-NL" sz="3000" b="1" dirty="0">
                <a:solidFill>
                  <a:schemeClr val="bg1"/>
                </a:solidFill>
                <a:latin typeface=""/>
              </a:rPr>
              <a:t>t het?</a:t>
            </a:r>
          </a:p>
        </p:txBody>
      </p:sp>
    </p:spTree>
    <p:extLst>
      <p:ext uri="{BB962C8B-B14F-4D97-AF65-F5344CB8AC3E}">
        <p14:creationId xmlns:p14="http://schemas.microsoft.com/office/powerpoint/2010/main" val="4211209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hoek 25">
            <a:extLst>
              <a:ext uri="{FF2B5EF4-FFF2-40B4-BE49-F238E27FC236}">
                <a16:creationId xmlns:a16="http://schemas.microsoft.com/office/drawing/2014/main" id="{89D46B5D-098E-C025-78DA-3539EEFFD234}"/>
              </a:ext>
            </a:extLst>
          </p:cNvPr>
          <p:cNvSpPr/>
          <p:nvPr/>
        </p:nvSpPr>
        <p:spPr>
          <a:xfrm>
            <a:off x="11301393" y="-2084650"/>
            <a:ext cx="3703328" cy="1158924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0047AB"/>
              </a:solidFill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0FE791DD-0716-D0F2-0654-381FE71E7775}"/>
              </a:ext>
            </a:extLst>
          </p:cNvPr>
          <p:cNvSpPr txBox="1"/>
          <p:nvPr/>
        </p:nvSpPr>
        <p:spPr>
          <a:xfrm>
            <a:off x="1065000" y="-1122043"/>
            <a:ext cx="1003713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 b="1" dirty="0">
                <a:solidFill>
                  <a:schemeClr val="bg1"/>
                </a:solidFill>
                <a:latin typeface=""/>
              </a:rPr>
              <a:t>Concept 1: Verzekering </a:t>
            </a:r>
            <a:r>
              <a:rPr lang="nl-NL" sz="3200" b="1" u="none" strike="noStrike" dirty="0" err="1">
                <a:solidFill>
                  <a:schemeClr val="bg1"/>
                </a:solidFill>
                <a:effectLst/>
                <a:latin typeface=""/>
              </a:rPr>
              <a:t>Prepare</a:t>
            </a:r>
            <a:r>
              <a:rPr lang="nl-NL" sz="3200" b="1" u="none" strike="noStrike" dirty="0">
                <a:solidFill>
                  <a:schemeClr val="bg1"/>
                </a:solidFill>
                <a:effectLst/>
                <a:latin typeface=""/>
              </a:rPr>
              <a:t> &amp; </a:t>
            </a:r>
            <a:r>
              <a:rPr lang="nl-NL" sz="3200" b="1" u="none" strike="noStrike" dirty="0" err="1">
                <a:solidFill>
                  <a:schemeClr val="bg1"/>
                </a:solidFill>
                <a:effectLst/>
                <a:latin typeface=""/>
              </a:rPr>
              <a:t>re</a:t>
            </a:r>
            <a:r>
              <a:rPr lang="nl-NL" sz="3200" b="1" dirty="0" err="1">
                <a:solidFill>
                  <a:schemeClr val="bg1"/>
                </a:solidFill>
                <a:latin typeface=""/>
              </a:rPr>
              <a:t>cover</a:t>
            </a:r>
            <a:endParaRPr lang="nl-NL" sz="3200" u="none" strike="noStrike" dirty="0">
              <a:solidFill>
                <a:schemeClr val="bg1"/>
              </a:solidFill>
              <a:effectLst/>
              <a:latin typeface=""/>
            </a:endParaRPr>
          </a:p>
          <a:p>
            <a:pPr algn="ctr"/>
            <a:endParaRPr lang="nl-NL" sz="3000" u="none" strike="noStrike" dirty="0">
              <a:solidFill>
                <a:schemeClr val="bg1"/>
              </a:solidFill>
              <a:effectLst/>
              <a:latin typeface=""/>
            </a:endParaRP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BE3CF664-989A-6D3F-76CE-1C6E800FB64D}"/>
              </a:ext>
            </a:extLst>
          </p:cNvPr>
          <p:cNvSpPr/>
          <p:nvPr/>
        </p:nvSpPr>
        <p:spPr>
          <a:xfrm>
            <a:off x="11250345" y="-2147695"/>
            <a:ext cx="3703328" cy="115892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AF386C8A-AF6B-4142-2BEF-00AE0A440B47}"/>
              </a:ext>
            </a:extLst>
          </p:cNvPr>
          <p:cNvSpPr txBox="1"/>
          <p:nvPr/>
        </p:nvSpPr>
        <p:spPr>
          <a:xfrm>
            <a:off x="11597816" y="-1927490"/>
            <a:ext cx="304878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nl-NL" sz="3000" b="1" dirty="0">
                <a:solidFill>
                  <a:schemeClr val="bg1"/>
                </a:solidFill>
                <a:latin typeface=""/>
              </a:rPr>
              <a:t>3. Flatgebouw</a:t>
            </a:r>
            <a:endParaRPr lang="nl-NL" sz="2500" i="1" dirty="0">
              <a:solidFill>
                <a:schemeClr val="bg1"/>
              </a:solidFill>
              <a:latin typeface=""/>
            </a:endParaRPr>
          </a:p>
          <a:p>
            <a:pPr algn="ctr" rtl="0" fontAlgn="base">
              <a:spcBef>
                <a:spcPts val="0"/>
              </a:spcBef>
              <a:spcAft>
                <a:spcPts val="0"/>
              </a:spcAft>
            </a:pPr>
            <a:endParaRPr lang="nl-NL" sz="2500" b="0" i="1" u="none" strike="noStrike" dirty="0">
              <a:solidFill>
                <a:schemeClr val="bg1"/>
              </a:solidFill>
              <a:effectLst/>
              <a:latin typeface="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08A8ACB-9579-8F1C-818D-0C9BBDE9B3CD}"/>
              </a:ext>
            </a:extLst>
          </p:cNvPr>
          <p:cNvSpPr txBox="1"/>
          <p:nvPr/>
        </p:nvSpPr>
        <p:spPr>
          <a:xfrm>
            <a:off x="1410642" y="-1505188"/>
            <a:ext cx="750404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het belang van aankoopbewijzen omdat de verzekering anders moeilijk kan doen, het indienen van de schadeclaims, goed verzekerd zijn biedt geruststelling.</a:t>
            </a:r>
            <a:endParaRPr lang="nl-NL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60A4E93A-8557-22AC-DEBE-1052A179B780}"/>
              </a:ext>
            </a:extLst>
          </p:cNvPr>
          <p:cNvSpPr/>
          <p:nvPr/>
        </p:nvSpPr>
        <p:spPr>
          <a:xfrm>
            <a:off x="-146304" y="1332569"/>
            <a:ext cx="12588140" cy="93268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40ABC960-81B9-337E-E93D-AD5B7E4642FA}"/>
              </a:ext>
            </a:extLst>
          </p:cNvPr>
          <p:cNvSpPr txBox="1"/>
          <p:nvPr/>
        </p:nvSpPr>
        <p:spPr>
          <a:xfrm>
            <a:off x="2359960" y="1537303"/>
            <a:ext cx="7575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>
                <a:solidFill>
                  <a:schemeClr val="bg1"/>
                </a:solidFill>
                <a:latin typeface=""/>
              </a:rPr>
              <a:t>De belangrijkste onderdelen</a:t>
            </a:r>
            <a:endParaRPr lang="nl-NL" sz="2800" i="1" u="none" strike="noStrike" dirty="0">
              <a:solidFill>
                <a:schemeClr val="bg1"/>
              </a:solidFill>
              <a:effectLst/>
              <a:latin typeface="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F68F0B8B-0A80-3C0B-9616-142CEAACFECB}"/>
              </a:ext>
            </a:extLst>
          </p:cNvPr>
          <p:cNvSpPr/>
          <p:nvPr/>
        </p:nvSpPr>
        <p:spPr>
          <a:xfrm>
            <a:off x="319320" y="2645818"/>
            <a:ext cx="2774046" cy="3862403"/>
          </a:xfrm>
          <a:prstGeom prst="rect">
            <a:avLst/>
          </a:prstGeom>
          <a:solidFill>
            <a:srgbClr val="43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C1D1DC3A-1A29-0886-A503-2FB6E20EB044}"/>
              </a:ext>
            </a:extLst>
          </p:cNvPr>
          <p:cNvSpPr txBox="1"/>
          <p:nvPr/>
        </p:nvSpPr>
        <p:spPr>
          <a:xfrm>
            <a:off x="552961" y="3778239"/>
            <a:ext cx="23067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>
              <a:spcBef>
                <a:spcPts val="0"/>
              </a:spcBef>
              <a:spcAft>
                <a:spcPts val="0"/>
              </a:spcAft>
            </a:pPr>
            <a:r>
              <a:rPr lang="nl-NL" sz="2500" i="1" u="none" strike="noStrike" dirty="0" err="1">
                <a:solidFill>
                  <a:schemeClr val="bg1"/>
                </a:solidFill>
                <a:effectLst/>
                <a:latin typeface=""/>
              </a:rPr>
              <a:t>Chatbot</a:t>
            </a:r>
            <a:r>
              <a:rPr lang="nl-NL" sz="2500" i="1" u="none" strike="noStrike" dirty="0">
                <a:solidFill>
                  <a:schemeClr val="bg1"/>
                </a:solidFill>
                <a:effectLst/>
                <a:latin typeface=""/>
              </a:rPr>
              <a:t> die de vragen van de gebruiker beantwoord.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556F324C-4B12-4DE1-7D7F-0786C32BD22E}"/>
              </a:ext>
            </a:extLst>
          </p:cNvPr>
          <p:cNvSpPr/>
          <p:nvPr/>
        </p:nvSpPr>
        <p:spPr>
          <a:xfrm>
            <a:off x="3177703" y="2645818"/>
            <a:ext cx="2774046" cy="3862403"/>
          </a:xfrm>
          <a:prstGeom prst="rect">
            <a:avLst/>
          </a:prstGeom>
          <a:solidFill>
            <a:srgbClr val="43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33C27BBF-CFE3-BD05-BCC4-3706ED47451F}"/>
              </a:ext>
            </a:extLst>
          </p:cNvPr>
          <p:cNvSpPr txBox="1"/>
          <p:nvPr/>
        </p:nvSpPr>
        <p:spPr>
          <a:xfrm>
            <a:off x="3437976" y="3247486"/>
            <a:ext cx="2251205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>
              <a:spcBef>
                <a:spcPts val="0"/>
              </a:spcBef>
              <a:spcAft>
                <a:spcPts val="0"/>
              </a:spcAft>
            </a:pPr>
            <a:r>
              <a:rPr lang="nl-NL" sz="2500" i="1" u="none" strike="noStrike" dirty="0">
                <a:solidFill>
                  <a:schemeClr val="bg1"/>
                </a:solidFill>
                <a:effectLst/>
                <a:latin typeface=""/>
              </a:rPr>
              <a:t>Opslaan van </a:t>
            </a:r>
            <a:r>
              <a:rPr lang="nl-NL" sz="2500" i="1" u="none" strike="noStrike" dirty="0" err="1">
                <a:solidFill>
                  <a:schemeClr val="bg1"/>
                </a:solidFill>
                <a:effectLst/>
                <a:latin typeface=""/>
              </a:rPr>
              <a:t>aankoop-bewijzen</a:t>
            </a:r>
            <a:r>
              <a:rPr lang="nl-NL" sz="2500" i="1" u="none" strike="noStrike" dirty="0">
                <a:solidFill>
                  <a:schemeClr val="bg1"/>
                </a:solidFill>
                <a:effectLst/>
                <a:latin typeface=""/>
              </a:rPr>
              <a:t> om het schade meld proces makkelijker te maken.</a:t>
            </a: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62AC79F0-3229-8015-8B4F-33ABE84ED2FB}"/>
              </a:ext>
            </a:extLst>
          </p:cNvPr>
          <p:cNvSpPr/>
          <p:nvPr/>
        </p:nvSpPr>
        <p:spPr>
          <a:xfrm>
            <a:off x="6036086" y="2645818"/>
            <a:ext cx="2774046" cy="3862403"/>
          </a:xfrm>
          <a:prstGeom prst="rect">
            <a:avLst/>
          </a:prstGeom>
          <a:solidFill>
            <a:srgbClr val="43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6040646A-7F3D-C3BF-966B-654F450F98FE}"/>
              </a:ext>
            </a:extLst>
          </p:cNvPr>
          <p:cNvSpPr txBox="1"/>
          <p:nvPr/>
        </p:nvSpPr>
        <p:spPr>
          <a:xfrm>
            <a:off x="6296359" y="3676264"/>
            <a:ext cx="225120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>
              <a:spcBef>
                <a:spcPts val="0"/>
              </a:spcBef>
              <a:spcAft>
                <a:spcPts val="0"/>
              </a:spcAft>
            </a:pPr>
            <a:r>
              <a:rPr lang="nl-NL" sz="2500" i="1" u="none" strike="noStrike" dirty="0">
                <a:solidFill>
                  <a:schemeClr val="bg1"/>
                </a:solidFill>
                <a:effectLst/>
                <a:latin typeface=""/>
              </a:rPr>
              <a:t>Advies &amp; informatie over je verzekering.</a:t>
            </a:r>
          </a:p>
        </p:txBody>
      </p:sp>
      <p:sp>
        <p:nvSpPr>
          <p:cNvPr id="2" name="Ovaal 1">
            <a:extLst>
              <a:ext uri="{FF2B5EF4-FFF2-40B4-BE49-F238E27FC236}">
                <a16:creationId xmlns:a16="http://schemas.microsoft.com/office/drawing/2014/main" id="{44416092-B8CA-4745-EF7B-A23FC5A68B6A}"/>
              </a:ext>
            </a:extLst>
          </p:cNvPr>
          <p:cNvSpPr/>
          <p:nvPr/>
        </p:nvSpPr>
        <p:spPr>
          <a:xfrm>
            <a:off x="9093550" y="3734175"/>
            <a:ext cx="2774046" cy="277404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270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5" name="Afbeelding 14" descr="Afbeelding met logo, symbool, clipart, wit&#10;&#10;Automatisch gegenereerde beschrijving">
            <a:extLst>
              <a:ext uri="{FF2B5EF4-FFF2-40B4-BE49-F238E27FC236}">
                <a16:creationId xmlns:a16="http://schemas.microsoft.com/office/drawing/2014/main" id="{1A555B1D-65DF-CB13-2264-3C2AF25D59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3391" y="4295032"/>
            <a:ext cx="1254365" cy="1652333"/>
          </a:xfrm>
          <a:prstGeom prst="rect">
            <a:avLst/>
          </a:prstGeom>
        </p:spPr>
      </p:pic>
      <p:sp>
        <p:nvSpPr>
          <p:cNvPr id="24" name="Ovaal 23">
            <a:extLst>
              <a:ext uri="{FF2B5EF4-FFF2-40B4-BE49-F238E27FC236}">
                <a16:creationId xmlns:a16="http://schemas.microsoft.com/office/drawing/2014/main" id="{45E4CBDC-E09C-B54C-BB86-3E539A421028}"/>
              </a:ext>
            </a:extLst>
          </p:cNvPr>
          <p:cNvSpPr/>
          <p:nvPr/>
        </p:nvSpPr>
        <p:spPr>
          <a:xfrm>
            <a:off x="9259001" y="2782594"/>
            <a:ext cx="1353141" cy="1353141"/>
          </a:xfrm>
          <a:prstGeom prst="ellipse">
            <a:avLst/>
          </a:prstGeom>
          <a:solidFill>
            <a:srgbClr val="4372C4"/>
          </a:solidFill>
          <a:ln w="1270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5" name="Afbeelding 24" descr="Afbeelding met logo, symbool, clipart, wit&#10;&#10;Automatisch gegenereerde beschrijving">
            <a:extLst>
              <a:ext uri="{FF2B5EF4-FFF2-40B4-BE49-F238E27FC236}">
                <a16:creationId xmlns:a16="http://schemas.microsoft.com/office/drawing/2014/main" id="{0D4F11DE-4152-ED70-EF99-C861889A3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9640" y="3065641"/>
            <a:ext cx="611862" cy="805985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C7F4D8E3-AEAC-50FD-6DAB-5974FD7FBDD1}"/>
              </a:ext>
            </a:extLst>
          </p:cNvPr>
          <p:cNvSpPr txBox="1">
            <a:spLocks/>
          </p:cNvSpPr>
          <p:nvPr/>
        </p:nvSpPr>
        <p:spPr>
          <a:xfrm>
            <a:off x="774954" y="349779"/>
            <a:ext cx="10642092" cy="7495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b="1" dirty="0">
                <a:solidFill>
                  <a:srgbClr val="4E4E4E"/>
                </a:solidFill>
                <a:latin typeface="Work Sans Black Roman" pitchFamily="2" charset="77"/>
              </a:rPr>
              <a:t>1. SECURE</a:t>
            </a:r>
            <a:r>
              <a:rPr lang="nl-NL" b="1" dirty="0">
                <a:solidFill>
                  <a:srgbClr val="4372C4"/>
                </a:solidFill>
                <a:latin typeface="Work Sans Black Roman" pitchFamily="2" charset="77"/>
              </a:rPr>
              <a:t>INSURE</a:t>
            </a:r>
          </a:p>
        </p:txBody>
      </p:sp>
    </p:spTree>
    <p:extLst>
      <p:ext uri="{BB962C8B-B14F-4D97-AF65-F5344CB8AC3E}">
        <p14:creationId xmlns:p14="http://schemas.microsoft.com/office/powerpoint/2010/main" val="1029317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C4029433-8593-9D6F-70DC-26FC96DA7456}"/>
              </a:ext>
            </a:extLst>
          </p:cNvPr>
          <p:cNvSpPr/>
          <p:nvPr/>
        </p:nvSpPr>
        <p:spPr>
          <a:xfrm>
            <a:off x="0" y="-2"/>
            <a:ext cx="12192000" cy="6978317"/>
          </a:xfrm>
          <a:prstGeom prst="rect">
            <a:avLst/>
          </a:prstGeom>
          <a:solidFill>
            <a:srgbClr val="43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5" name="Afbeelding 4" descr="Afbeelding met tekst, schermopname, ontwerp&#10;&#10;Automatisch gegenereerde beschrijving">
            <a:extLst>
              <a:ext uri="{FF2B5EF4-FFF2-40B4-BE49-F238E27FC236}">
                <a16:creationId xmlns:a16="http://schemas.microsoft.com/office/drawing/2014/main" id="{7A947C28-842A-2634-CA67-7A1FFDF84B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5657" y="-3272699"/>
            <a:ext cx="2865394" cy="2925718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B7A49709-AA5B-F430-A112-3D390E8501FA}"/>
              </a:ext>
            </a:extLst>
          </p:cNvPr>
          <p:cNvSpPr/>
          <p:nvPr/>
        </p:nvSpPr>
        <p:spPr>
          <a:xfrm>
            <a:off x="447367" y="465155"/>
            <a:ext cx="11297264" cy="60480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5049CA28-A5E6-33CE-561E-37B79B01215E}"/>
              </a:ext>
            </a:extLst>
          </p:cNvPr>
          <p:cNvSpPr txBox="1"/>
          <p:nvPr/>
        </p:nvSpPr>
        <p:spPr>
          <a:xfrm>
            <a:off x="1073911" y="4122958"/>
            <a:ext cx="1004417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500" i="1" dirty="0">
                <a:solidFill>
                  <a:srgbClr val="4E4E4E"/>
                </a:solidFill>
                <a:latin typeface=""/>
              </a:rPr>
              <a:t>Wat is de ontwerpvraag &amp; het ontwerpdoel?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4A58903-B534-32A1-F723-68AE210BD3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8" y="1611041"/>
            <a:ext cx="9144000" cy="2081007"/>
          </a:xfrm>
        </p:spPr>
        <p:txBody>
          <a:bodyPr>
            <a:normAutofit/>
          </a:bodyPr>
          <a:lstStyle/>
          <a:p>
            <a:r>
              <a:rPr lang="nl-NL" sz="8000" b="1" dirty="0">
                <a:solidFill>
                  <a:srgbClr val="4372C4"/>
                </a:solidFill>
                <a:latin typeface="Work Sans Black Roman" pitchFamily="2" charset="77"/>
              </a:rPr>
              <a:t>DE OPDRACHT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523451F8-5FC8-678C-037A-73C348BCD11D}"/>
              </a:ext>
            </a:extLst>
          </p:cNvPr>
          <p:cNvSpPr txBox="1">
            <a:spLocks/>
          </p:cNvSpPr>
          <p:nvPr/>
        </p:nvSpPr>
        <p:spPr>
          <a:xfrm>
            <a:off x="1523998" y="1647093"/>
            <a:ext cx="9144000" cy="20810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8000" b="1" dirty="0">
                <a:solidFill>
                  <a:schemeClr val="accent2">
                    <a:lumMod val="75000"/>
                  </a:schemeClr>
                </a:solidFill>
                <a:latin typeface="Work Sans Black Roman" pitchFamily="2" charset="77"/>
              </a:rPr>
              <a:t>DE OPDRACHT</a:t>
            </a:r>
          </a:p>
        </p:txBody>
      </p:sp>
    </p:spTree>
    <p:extLst>
      <p:ext uri="{BB962C8B-B14F-4D97-AF65-F5344CB8AC3E}">
        <p14:creationId xmlns:p14="http://schemas.microsoft.com/office/powerpoint/2010/main" val="23440865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>
            <a:extLst>
              <a:ext uri="{FF2B5EF4-FFF2-40B4-BE49-F238E27FC236}">
                <a16:creationId xmlns:a16="http://schemas.microsoft.com/office/drawing/2014/main" id="{60CAE9F5-5B3B-7320-94D8-72F777D53970}"/>
              </a:ext>
            </a:extLst>
          </p:cNvPr>
          <p:cNvSpPr/>
          <p:nvPr/>
        </p:nvSpPr>
        <p:spPr>
          <a:xfrm>
            <a:off x="0" y="1099372"/>
            <a:ext cx="12192000" cy="58789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4372C4"/>
              </a:solidFill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2B60BCEF-B06F-ACDC-658E-2956904D685C}"/>
              </a:ext>
            </a:extLst>
          </p:cNvPr>
          <p:cNvSpPr txBox="1">
            <a:spLocks/>
          </p:cNvSpPr>
          <p:nvPr/>
        </p:nvSpPr>
        <p:spPr>
          <a:xfrm>
            <a:off x="774954" y="349779"/>
            <a:ext cx="10642092" cy="7495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b="1" dirty="0">
                <a:solidFill>
                  <a:srgbClr val="4E4E4E"/>
                </a:solidFill>
                <a:latin typeface="Work Sans Black Roman" pitchFamily="2" charset="77"/>
              </a:rPr>
              <a:t>1. SECURE</a:t>
            </a:r>
            <a:r>
              <a:rPr lang="nl-NL" b="1" dirty="0">
                <a:solidFill>
                  <a:srgbClr val="4372C4"/>
                </a:solidFill>
                <a:latin typeface="Work Sans Black Roman" pitchFamily="2" charset="77"/>
              </a:rPr>
              <a:t>INSURE</a:t>
            </a:r>
          </a:p>
        </p:txBody>
      </p:sp>
      <p:pic>
        <p:nvPicPr>
          <p:cNvPr id="6" name="Afbeelding 5" descr="Afbeelding met tekst, schermopname, Lettertype, ontwerp&#10;&#10;Automatisch gegenereerde beschrijving">
            <a:extLst>
              <a:ext uri="{FF2B5EF4-FFF2-40B4-BE49-F238E27FC236}">
                <a16:creationId xmlns:a16="http://schemas.microsoft.com/office/drawing/2014/main" id="{CF1BB066-4B0B-D5C7-55AB-4B7908C6A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939" y="1449151"/>
            <a:ext cx="2336393" cy="5059070"/>
          </a:xfrm>
          <a:prstGeom prst="rect">
            <a:avLst/>
          </a:prstGeom>
        </p:spPr>
      </p:pic>
      <p:pic>
        <p:nvPicPr>
          <p:cNvPr id="11" name="Afbeelding 10" descr="Afbeelding met tekst, schermopname, Lettertype, Merk&#10;&#10;Automatisch gegenereerde beschrijving">
            <a:extLst>
              <a:ext uri="{FF2B5EF4-FFF2-40B4-BE49-F238E27FC236}">
                <a16:creationId xmlns:a16="http://schemas.microsoft.com/office/drawing/2014/main" id="{5978C925-B471-4A8C-0CE4-92B62EDBC2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1417" y="1449151"/>
            <a:ext cx="2336393" cy="5059070"/>
          </a:xfrm>
          <a:prstGeom prst="rect">
            <a:avLst/>
          </a:prstGeom>
        </p:spPr>
      </p:pic>
      <p:pic>
        <p:nvPicPr>
          <p:cNvPr id="20" name="Afbeelding 19" descr="Afbeelding met tekst, schermopname, Lettertype, logo&#10;&#10;Automatisch gegenereerde beschrijving">
            <a:extLst>
              <a:ext uri="{FF2B5EF4-FFF2-40B4-BE49-F238E27FC236}">
                <a16:creationId xmlns:a16="http://schemas.microsoft.com/office/drawing/2014/main" id="{81B64052-4D0F-B525-2E79-195162BF99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2895" y="1449151"/>
            <a:ext cx="2336393" cy="505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4843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hthoek 36">
            <a:extLst>
              <a:ext uri="{FF2B5EF4-FFF2-40B4-BE49-F238E27FC236}">
                <a16:creationId xmlns:a16="http://schemas.microsoft.com/office/drawing/2014/main" id="{3D6CCB7D-5ED3-F7AC-A778-3D190F513E9E}"/>
              </a:ext>
            </a:extLst>
          </p:cNvPr>
          <p:cNvSpPr/>
          <p:nvPr/>
        </p:nvSpPr>
        <p:spPr>
          <a:xfrm>
            <a:off x="-90056" y="2645817"/>
            <a:ext cx="12649200" cy="47425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0047AB"/>
              </a:solidFill>
            </a:endParaRP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6021EC1F-39BD-7160-1BDA-8639F922E0F8}"/>
              </a:ext>
            </a:extLst>
          </p:cNvPr>
          <p:cNvSpPr txBox="1"/>
          <p:nvPr/>
        </p:nvSpPr>
        <p:spPr>
          <a:xfrm>
            <a:off x="2611104" y="3429000"/>
            <a:ext cx="7246880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nl-NL" sz="2500" b="0" i="1" u="none" strike="noStrike" dirty="0">
                <a:solidFill>
                  <a:schemeClr val="bg1"/>
                </a:solidFill>
                <a:effectLst/>
                <a:latin typeface=""/>
              </a:rPr>
              <a:t>Een applicatie die slachtoffers van een calamiteit </a:t>
            </a:r>
            <a:r>
              <a:rPr lang="nl-NL" sz="2500" b="1" i="1" u="none" strike="noStrike" dirty="0">
                <a:solidFill>
                  <a:schemeClr val="bg1"/>
                </a:solidFill>
                <a:effectLst/>
                <a:latin typeface=""/>
              </a:rPr>
              <a:t>hulp kan bieden </a:t>
            </a:r>
            <a:r>
              <a:rPr lang="nl-NL" sz="2500" b="0" i="1" u="none" strike="noStrike" dirty="0">
                <a:solidFill>
                  <a:schemeClr val="bg1"/>
                </a:solidFill>
                <a:effectLst/>
                <a:latin typeface=""/>
              </a:rPr>
              <a:t>zoals: </a:t>
            </a:r>
            <a:r>
              <a:rPr lang="nl-NL" sz="2500" i="1" dirty="0">
                <a:solidFill>
                  <a:schemeClr val="bg1"/>
                </a:solidFill>
                <a:latin typeface=""/>
              </a:rPr>
              <a:t> </a:t>
            </a:r>
            <a:r>
              <a:rPr lang="nl-NL" sz="2500" b="0" i="1" u="none" strike="noStrike" dirty="0">
                <a:solidFill>
                  <a:schemeClr val="bg1"/>
                </a:solidFill>
                <a:effectLst/>
                <a:latin typeface=""/>
              </a:rPr>
              <a:t>huisvesting, kleding, financiële hulp en eten. </a:t>
            </a:r>
            <a:endParaRPr lang="nl-NL" sz="2500" i="1" dirty="0">
              <a:solidFill>
                <a:schemeClr val="bg1"/>
              </a:solidFill>
              <a:effectLst/>
              <a:latin typeface=""/>
            </a:endParaRPr>
          </a:p>
        </p:txBody>
      </p:sp>
      <p:sp>
        <p:nvSpPr>
          <p:cNvPr id="42" name="Rechthoek 41">
            <a:extLst>
              <a:ext uri="{FF2B5EF4-FFF2-40B4-BE49-F238E27FC236}">
                <a16:creationId xmlns:a16="http://schemas.microsoft.com/office/drawing/2014/main" id="{75939270-6F6D-191F-BEF8-7F9D33C55585}"/>
              </a:ext>
            </a:extLst>
          </p:cNvPr>
          <p:cNvSpPr/>
          <p:nvPr/>
        </p:nvSpPr>
        <p:spPr>
          <a:xfrm>
            <a:off x="-5805055" y="1309635"/>
            <a:ext cx="18288000" cy="109587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3" name="Tekstvak 42">
            <a:extLst>
              <a:ext uri="{FF2B5EF4-FFF2-40B4-BE49-F238E27FC236}">
                <a16:creationId xmlns:a16="http://schemas.microsoft.com/office/drawing/2014/main" id="{43766FF1-8CE2-2CD5-5A79-45D85ADB4C2D}"/>
              </a:ext>
            </a:extLst>
          </p:cNvPr>
          <p:cNvSpPr txBox="1"/>
          <p:nvPr/>
        </p:nvSpPr>
        <p:spPr>
          <a:xfrm>
            <a:off x="1077433" y="1549938"/>
            <a:ext cx="100371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 b="1" u="none" strike="noStrike" dirty="0">
                <a:solidFill>
                  <a:schemeClr val="bg1"/>
                </a:solidFill>
                <a:effectLst/>
                <a:latin typeface=""/>
              </a:rPr>
              <a:t>Hoe werk</a:t>
            </a:r>
            <a:r>
              <a:rPr lang="nl-NL" sz="3000" b="1" dirty="0">
                <a:solidFill>
                  <a:schemeClr val="bg1"/>
                </a:solidFill>
                <a:latin typeface=""/>
              </a:rPr>
              <a:t>t het?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7A20895-AC17-8222-2F19-780FC591E944}"/>
              </a:ext>
            </a:extLst>
          </p:cNvPr>
          <p:cNvSpPr txBox="1">
            <a:spLocks/>
          </p:cNvSpPr>
          <p:nvPr/>
        </p:nvSpPr>
        <p:spPr>
          <a:xfrm>
            <a:off x="774954" y="349779"/>
            <a:ext cx="10642092" cy="7495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b="1" dirty="0">
                <a:solidFill>
                  <a:srgbClr val="4E4E4E"/>
                </a:solidFill>
                <a:latin typeface="Work Sans Black Roman" pitchFamily="2" charset="77"/>
              </a:rPr>
              <a:t>2. CARE</a:t>
            </a:r>
            <a:r>
              <a:rPr lang="nl-NL" b="1" dirty="0">
                <a:solidFill>
                  <a:srgbClr val="4372C4"/>
                </a:solidFill>
                <a:latin typeface="Work Sans Black Roman" pitchFamily="2" charset="77"/>
              </a:rPr>
              <a:t>DROP</a:t>
            </a:r>
          </a:p>
        </p:txBody>
      </p:sp>
    </p:spTree>
    <p:extLst>
      <p:ext uri="{BB962C8B-B14F-4D97-AF65-F5344CB8AC3E}">
        <p14:creationId xmlns:p14="http://schemas.microsoft.com/office/powerpoint/2010/main" val="33189134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hoek 25">
            <a:extLst>
              <a:ext uri="{FF2B5EF4-FFF2-40B4-BE49-F238E27FC236}">
                <a16:creationId xmlns:a16="http://schemas.microsoft.com/office/drawing/2014/main" id="{89D46B5D-098E-C025-78DA-3539EEFFD234}"/>
              </a:ext>
            </a:extLst>
          </p:cNvPr>
          <p:cNvSpPr/>
          <p:nvPr/>
        </p:nvSpPr>
        <p:spPr>
          <a:xfrm>
            <a:off x="11301393" y="-2084650"/>
            <a:ext cx="3703328" cy="1158924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0047AB"/>
              </a:solidFill>
            </a:endParaRP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BE3CF664-989A-6D3F-76CE-1C6E800FB64D}"/>
              </a:ext>
            </a:extLst>
          </p:cNvPr>
          <p:cNvSpPr/>
          <p:nvPr/>
        </p:nvSpPr>
        <p:spPr>
          <a:xfrm>
            <a:off x="11250345" y="-2147695"/>
            <a:ext cx="3703328" cy="115892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AF386C8A-AF6B-4142-2BEF-00AE0A440B47}"/>
              </a:ext>
            </a:extLst>
          </p:cNvPr>
          <p:cNvSpPr txBox="1"/>
          <p:nvPr/>
        </p:nvSpPr>
        <p:spPr>
          <a:xfrm>
            <a:off x="11597816" y="-1927490"/>
            <a:ext cx="304878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nl-NL" sz="3000" b="1" dirty="0">
                <a:solidFill>
                  <a:schemeClr val="bg1"/>
                </a:solidFill>
                <a:latin typeface=""/>
              </a:rPr>
              <a:t>3. Flatgebouw</a:t>
            </a:r>
            <a:endParaRPr lang="nl-NL" sz="2500" i="1" dirty="0">
              <a:solidFill>
                <a:schemeClr val="bg1"/>
              </a:solidFill>
              <a:latin typeface=""/>
            </a:endParaRPr>
          </a:p>
          <a:p>
            <a:pPr algn="ctr" rtl="0" fontAlgn="base">
              <a:spcBef>
                <a:spcPts val="0"/>
              </a:spcBef>
              <a:spcAft>
                <a:spcPts val="0"/>
              </a:spcAft>
            </a:pPr>
            <a:endParaRPr lang="nl-NL" sz="2500" b="0" i="1" u="none" strike="noStrike" dirty="0">
              <a:solidFill>
                <a:schemeClr val="bg1"/>
              </a:solidFill>
              <a:effectLst/>
              <a:latin typeface=""/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60A4E93A-8557-22AC-DEBE-1052A179B780}"/>
              </a:ext>
            </a:extLst>
          </p:cNvPr>
          <p:cNvSpPr/>
          <p:nvPr/>
        </p:nvSpPr>
        <p:spPr>
          <a:xfrm>
            <a:off x="-146304" y="1332569"/>
            <a:ext cx="12588140" cy="93268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40ABC960-81B9-337E-E93D-AD5B7E4642FA}"/>
              </a:ext>
            </a:extLst>
          </p:cNvPr>
          <p:cNvSpPr txBox="1"/>
          <p:nvPr/>
        </p:nvSpPr>
        <p:spPr>
          <a:xfrm>
            <a:off x="2359960" y="1537303"/>
            <a:ext cx="7575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>
                <a:solidFill>
                  <a:schemeClr val="bg1"/>
                </a:solidFill>
                <a:latin typeface=""/>
              </a:rPr>
              <a:t>De belangrijkste onderdelen</a:t>
            </a:r>
            <a:endParaRPr lang="nl-NL" sz="2800" i="1" u="none" strike="noStrike" dirty="0">
              <a:solidFill>
                <a:schemeClr val="bg1"/>
              </a:solidFill>
              <a:effectLst/>
              <a:latin typeface="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F68F0B8B-0A80-3C0B-9616-142CEAACFECB}"/>
              </a:ext>
            </a:extLst>
          </p:cNvPr>
          <p:cNvSpPr/>
          <p:nvPr/>
        </p:nvSpPr>
        <p:spPr>
          <a:xfrm>
            <a:off x="319320" y="2645818"/>
            <a:ext cx="2774046" cy="3862403"/>
          </a:xfrm>
          <a:prstGeom prst="rect">
            <a:avLst/>
          </a:prstGeom>
          <a:solidFill>
            <a:srgbClr val="43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C1D1DC3A-1A29-0886-A503-2FB6E20EB044}"/>
              </a:ext>
            </a:extLst>
          </p:cNvPr>
          <p:cNvSpPr txBox="1"/>
          <p:nvPr/>
        </p:nvSpPr>
        <p:spPr>
          <a:xfrm>
            <a:off x="552961" y="3778239"/>
            <a:ext cx="23067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>
              <a:spcBef>
                <a:spcPts val="0"/>
              </a:spcBef>
              <a:spcAft>
                <a:spcPts val="0"/>
              </a:spcAft>
            </a:pPr>
            <a:r>
              <a:rPr lang="nl-NL" sz="2500" i="1" dirty="0">
                <a:solidFill>
                  <a:schemeClr val="bg1"/>
                </a:solidFill>
                <a:latin typeface=""/>
              </a:rPr>
              <a:t>Drop aanmaken (Een vraag om hulp uitzetten)</a:t>
            </a:r>
            <a:r>
              <a:rPr lang="nl-NL" sz="2500" i="1" u="none" strike="noStrike" dirty="0">
                <a:solidFill>
                  <a:schemeClr val="bg1"/>
                </a:solidFill>
                <a:effectLst/>
                <a:latin typeface=""/>
              </a:rPr>
              <a:t> 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556F324C-4B12-4DE1-7D7F-0786C32BD22E}"/>
              </a:ext>
            </a:extLst>
          </p:cNvPr>
          <p:cNvSpPr/>
          <p:nvPr/>
        </p:nvSpPr>
        <p:spPr>
          <a:xfrm>
            <a:off x="3177703" y="2645818"/>
            <a:ext cx="2774046" cy="3862403"/>
          </a:xfrm>
          <a:prstGeom prst="rect">
            <a:avLst/>
          </a:prstGeom>
          <a:solidFill>
            <a:srgbClr val="43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33C27BBF-CFE3-BD05-BCC4-3706ED47451F}"/>
              </a:ext>
            </a:extLst>
          </p:cNvPr>
          <p:cNvSpPr txBox="1"/>
          <p:nvPr/>
        </p:nvSpPr>
        <p:spPr>
          <a:xfrm>
            <a:off x="3439123" y="3953771"/>
            <a:ext cx="225120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nl-NL" sz="2500" i="1" u="none" strike="noStrike" dirty="0">
                <a:solidFill>
                  <a:schemeClr val="bg1"/>
                </a:solidFill>
                <a:effectLst/>
                <a:latin typeface=""/>
              </a:rPr>
              <a:t>Hulp aanbieden </a:t>
            </a:r>
            <a:r>
              <a:rPr lang="nl-NL" sz="2500" i="1" dirty="0">
                <a:solidFill>
                  <a:schemeClr val="bg1"/>
                </a:solidFill>
                <a:latin typeface=""/>
              </a:rPr>
              <a:t>bij een drop</a:t>
            </a:r>
            <a:r>
              <a:rPr lang="nl-NL" sz="2500" i="1" u="none" strike="noStrike" dirty="0">
                <a:solidFill>
                  <a:schemeClr val="bg1"/>
                </a:solidFill>
                <a:effectLst/>
                <a:latin typeface=""/>
              </a:rPr>
              <a:t>.</a:t>
            </a: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62AC79F0-3229-8015-8B4F-33ABE84ED2FB}"/>
              </a:ext>
            </a:extLst>
          </p:cNvPr>
          <p:cNvSpPr/>
          <p:nvPr/>
        </p:nvSpPr>
        <p:spPr>
          <a:xfrm>
            <a:off x="6036086" y="2645818"/>
            <a:ext cx="2774046" cy="3862403"/>
          </a:xfrm>
          <a:prstGeom prst="rect">
            <a:avLst/>
          </a:prstGeom>
          <a:solidFill>
            <a:srgbClr val="43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6040646A-7F3D-C3BF-966B-654F450F98FE}"/>
              </a:ext>
            </a:extLst>
          </p:cNvPr>
          <p:cNvSpPr txBox="1"/>
          <p:nvPr/>
        </p:nvSpPr>
        <p:spPr>
          <a:xfrm>
            <a:off x="6297506" y="3900304"/>
            <a:ext cx="225120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>
              <a:spcBef>
                <a:spcPts val="0"/>
              </a:spcBef>
              <a:spcAft>
                <a:spcPts val="0"/>
              </a:spcAft>
            </a:pPr>
            <a:r>
              <a:rPr lang="nl-NL" sz="2500" i="1" u="none" strike="noStrike" dirty="0">
                <a:solidFill>
                  <a:schemeClr val="bg1"/>
                </a:solidFill>
                <a:effectLst/>
                <a:latin typeface=""/>
              </a:rPr>
              <a:t>Gerust stellen van het slachtoffer.</a:t>
            </a:r>
          </a:p>
        </p:txBody>
      </p:sp>
      <p:sp>
        <p:nvSpPr>
          <p:cNvPr id="2" name="Ovaal 1">
            <a:extLst>
              <a:ext uri="{FF2B5EF4-FFF2-40B4-BE49-F238E27FC236}">
                <a16:creationId xmlns:a16="http://schemas.microsoft.com/office/drawing/2014/main" id="{44416092-B8CA-4745-EF7B-A23FC5A68B6A}"/>
              </a:ext>
            </a:extLst>
          </p:cNvPr>
          <p:cNvSpPr/>
          <p:nvPr/>
        </p:nvSpPr>
        <p:spPr>
          <a:xfrm>
            <a:off x="9093550" y="3734175"/>
            <a:ext cx="2774046" cy="277404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270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Ovaal 23">
            <a:extLst>
              <a:ext uri="{FF2B5EF4-FFF2-40B4-BE49-F238E27FC236}">
                <a16:creationId xmlns:a16="http://schemas.microsoft.com/office/drawing/2014/main" id="{45E4CBDC-E09C-B54C-BB86-3E539A421028}"/>
              </a:ext>
            </a:extLst>
          </p:cNvPr>
          <p:cNvSpPr/>
          <p:nvPr/>
        </p:nvSpPr>
        <p:spPr>
          <a:xfrm>
            <a:off x="9259001" y="2782594"/>
            <a:ext cx="1353141" cy="1353141"/>
          </a:xfrm>
          <a:prstGeom prst="ellipse">
            <a:avLst/>
          </a:prstGeom>
          <a:solidFill>
            <a:srgbClr val="4372C4"/>
          </a:solidFill>
          <a:ln w="1270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37AAD26E-A4CC-BAC8-F6C9-3537475456D6}"/>
              </a:ext>
            </a:extLst>
          </p:cNvPr>
          <p:cNvSpPr txBox="1">
            <a:spLocks/>
          </p:cNvSpPr>
          <p:nvPr/>
        </p:nvSpPr>
        <p:spPr>
          <a:xfrm>
            <a:off x="774954" y="349779"/>
            <a:ext cx="10642092" cy="7495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b="1" dirty="0">
                <a:solidFill>
                  <a:srgbClr val="4E4E4E"/>
                </a:solidFill>
                <a:latin typeface="Work Sans Black Roman" pitchFamily="2" charset="77"/>
              </a:rPr>
              <a:t>2. CARE</a:t>
            </a:r>
            <a:r>
              <a:rPr lang="nl-NL" b="1" dirty="0">
                <a:solidFill>
                  <a:srgbClr val="4372C4"/>
                </a:solidFill>
                <a:latin typeface="Work Sans Black Roman" pitchFamily="2" charset="77"/>
              </a:rPr>
              <a:t>DROP</a:t>
            </a:r>
          </a:p>
        </p:txBody>
      </p:sp>
      <p:pic>
        <p:nvPicPr>
          <p:cNvPr id="20" name="Afbeelding 19" descr="Afbeelding met wit, ontwerp&#10;&#10;Automatisch gegenereerde beschrijving">
            <a:extLst>
              <a:ext uri="{FF2B5EF4-FFF2-40B4-BE49-F238E27FC236}">
                <a16:creationId xmlns:a16="http://schemas.microsoft.com/office/drawing/2014/main" id="{F25B93C4-1FD0-A65B-4CC2-77BB68D5C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7994" y="4135735"/>
            <a:ext cx="1552351" cy="1705799"/>
          </a:xfrm>
          <a:prstGeom prst="rect">
            <a:avLst/>
          </a:prstGeom>
        </p:spPr>
      </p:pic>
      <p:pic>
        <p:nvPicPr>
          <p:cNvPr id="27" name="Afbeelding 26" descr="Afbeelding met wit, ontwerp&#10;&#10;Automatisch gegenereerde beschrijving">
            <a:extLst>
              <a:ext uri="{FF2B5EF4-FFF2-40B4-BE49-F238E27FC236}">
                <a16:creationId xmlns:a16="http://schemas.microsoft.com/office/drawing/2014/main" id="{C7601993-16D4-D068-60A4-6A3AC1490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2340" y="2938285"/>
            <a:ext cx="766461" cy="84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9122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>
            <a:extLst>
              <a:ext uri="{FF2B5EF4-FFF2-40B4-BE49-F238E27FC236}">
                <a16:creationId xmlns:a16="http://schemas.microsoft.com/office/drawing/2014/main" id="{B58AEDF7-75F2-7B60-4BA2-5F7C29C4C6F4}"/>
              </a:ext>
            </a:extLst>
          </p:cNvPr>
          <p:cNvSpPr/>
          <p:nvPr/>
        </p:nvSpPr>
        <p:spPr>
          <a:xfrm>
            <a:off x="0" y="1099372"/>
            <a:ext cx="12192000" cy="58789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4372C4"/>
              </a:solidFill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319B4C60-CA17-38C5-D9F4-83A573ED6CDF}"/>
              </a:ext>
            </a:extLst>
          </p:cNvPr>
          <p:cNvSpPr txBox="1">
            <a:spLocks/>
          </p:cNvSpPr>
          <p:nvPr/>
        </p:nvSpPr>
        <p:spPr>
          <a:xfrm>
            <a:off x="774954" y="349779"/>
            <a:ext cx="10642092" cy="7495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b="1" dirty="0">
                <a:solidFill>
                  <a:srgbClr val="4E4E4E"/>
                </a:solidFill>
                <a:latin typeface="Work Sans Black Roman" pitchFamily="2" charset="77"/>
              </a:rPr>
              <a:t>2. CARE</a:t>
            </a:r>
            <a:r>
              <a:rPr lang="nl-NL" b="1" dirty="0">
                <a:solidFill>
                  <a:srgbClr val="4372C4"/>
                </a:solidFill>
                <a:latin typeface="Work Sans Black Roman" pitchFamily="2" charset="77"/>
              </a:rPr>
              <a:t>DROP</a:t>
            </a:r>
          </a:p>
        </p:txBody>
      </p:sp>
      <p:pic>
        <p:nvPicPr>
          <p:cNvPr id="7" name="Afbeelding 6" descr="Afbeelding met tekst, schermopname, Lettertype, ontwerp&#10;&#10;Automatisch gegenereerde beschrijving">
            <a:extLst>
              <a:ext uri="{FF2B5EF4-FFF2-40B4-BE49-F238E27FC236}">
                <a16:creationId xmlns:a16="http://schemas.microsoft.com/office/drawing/2014/main" id="{AD38F300-E346-5DE2-07B8-139FC64CA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8750" y="1426028"/>
            <a:ext cx="2347072" cy="5082193"/>
          </a:xfrm>
          <a:prstGeom prst="rect">
            <a:avLst/>
          </a:prstGeom>
        </p:spPr>
      </p:pic>
      <p:pic>
        <p:nvPicPr>
          <p:cNvPr id="11" name="Afbeelding 10" descr="Afbeelding met tekst, schermopname&#10;&#10;Automatisch gegenereerde beschrijving">
            <a:extLst>
              <a:ext uri="{FF2B5EF4-FFF2-40B4-BE49-F238E27FC236}">
                <a16:creationId xmlns:a16="http://schemas.microsoft.com/office/drawing/2014/main" id="{5EAF5826-F0E1-417A-905C-617D569EDF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1292" y="1393371"/>
            <a:ext cx="2347072" cy="508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45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hthoek 36">
            <a:extLst>
              <a:ext uri="{FF2B5EF4-FFF2-40B4-BE49-F238E27FC236}">
                <a16:creationId xmlns:a16="http://schemas.microsoft.com/office/drawing/2014/main" id="{3D6CCB7D-5ED3-F7AC-A778-3D190F513E9E}"/>
              </a:ext>
            </a:extLst>
          </p:cNvPr>
          <p:cNvSpPr/>
          <p:nvPr/>
        </p:nvSpPr>
        <p:spPr>
          <a:xfrm>
            <a:off x="-90056" y="2645817"/>
            <a:ext cx="12649200" cy="47425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0047AB"/>
              </a:solidFill>
            </a:endParaRPr>
          </a:p>
        </p:txBody>
      </p:sp>
      <p:sp>
        <p:nvSpPr>
          <p:cNvPr id="42" name="Rechthoek 41">
            <a:extLst>
              <a:ext uri="{FF2B5EF4-FFF2-40B4-BE49-F238E27FC236}">
                <a16:creationId xmlns:a16="http://schemas.microsoft.com/office/drawing/2014/main" id="{75939270-6F6D-191F-BEF8-7F9D33C55585}"/>
              </a:ext>
            </a:extLst>
          </p:cNvPr>
          <p:cNvSpPr/>
          <p:nvPr/>
        </p:nvSpPr>
        <p:spPr>
          <a:xfrm>
            <a:off x="-5805055" y="1309635"/>
            <a:ext cx="18288000" cy="109587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3" name="Tekstvak 42">
            <a:extLst>
              <a:ext uri="{FF2B5EF4-FFF2-40B4-BE49-F238E27FC236}">
                <a16:creationId xmlns:a16="http://schemas.microsoft.com/office/drawing/2014/main" id="{43766FF1-8CE2-2CD5-5A79-45D85ADB4C2D}"/>
              </a:ext>
            </a:extLst>
          </p:cNvPr>
          <p:cNvSpPr txBox="1"/>
          <p:nvPr/>
        </p:nvSpPr>
        <p:spPr>
          <a:xfrm>
            <a:off x="1077433" y="1549938"/>
            <a:ext cx="100371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 b="1" u="none" strike="noStrike" dirty="0">
                <a:solidFill>
                  <a:schemeClr val="bg1"/>
                </a:solidFill>
                <a:effectLst/>
                <a:latin typeface=""/>
              </a:rPr>
              <a:t>Hoe werk</a:t>
            </a:r>
            <a:r>
              <a:rPr lang="nl-NL" sz="3000" b="1" dirty="0">
                <a:solidFill>
                  <a:schemeClr val="bg1"/>
                </a:solidFill>
                <a:latin typeface=""/>
              </a:rPr>
              <a:t>t het?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9D0B09D-4162-D64A-B7DC-6BD42BFB7870}"/>
              </a:ext>
            </a:extLst>
          </p:cNvPr>
          <p:cNvSpPr txBox="1"/>
          <p:nvPr/>
        </p:nvSpPr>
        <p:spPr>
          <a:xfrm>
            <a:off x="1725059" y="3429000"/>
            <a:ext cx="9018970" cy="2785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nl-NL" sz="2500" b="0" i="1" u="none" strike="noStrike" dirty="0">
                <a:solidFill>
                  <a:schemeClr val="bg1"/>
                </a:solidFill>
                <a:effectLst/>
                <a:latin typeface=""/>
              </a:rPr>
              <a:t>Een 3D-applicatie die bewoners van hoogbouw een </a:t>
            </a:r>
            <a:r>
              <a:rPr lang="nl-NL" sz="2500" b="1" i="1" u="none" strike="noStrike" dirty="0">
                <a:solidFill>
                  <a:schemeClr val="bg1"/>
                </a:solidFill>
                <a:effectLst/>
                <a:latin typeface=""/>
              </a:rPr>
              <a:t>digitale map </a:t>
            </a:r>
            <a:r>
              <a:rPr lang="nl-NL" sz="2500" b="0" i="1" u="none" strike="noStrike" dirty="0">
                <a:solidFill>
                  <a:schemeClr val="bg1"/>
                </a:solidFill>
                <a:effectLst/>
                <a:latin typeface=""/>
              </a:rPr>
              <a:t>kan tonen met kritieke informatie bij een ramp. 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nl-NL" sz="2500" i="1" dirty="0">
              <a:solidFill>
                <a:schemeClr val="bg1"/>
              </a:solidFill>
              <a:latin typeface="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nl-NL" sz="2500" b="0" i="1" u="none" strike="noStrike" dirty="0">
                <a:solidFill>
                  <a:schemeClr val="bg1"/>
                </a:solidFill>
                <a:effectLst/>
                <a:latin typeface=""/>
              </a:rPr>
              <a:t>De gebruiker kan op deze map zien waar de ramp plaatsvindt (bijvoorbeeld een brand op de 5</a:t>
            </a:r>
            <a:r>
              <a:rPr lang="nl-NL" sz="2500" b="0" i="1" u="none" strike="noStrike" baseline="30000" dirty="0">
                <a:solidFill>
                  <a:schemeClr val="bg1"/>
                </a:solidFill>
                <a:effectLst/>
                <a:latin typeface=""/>
              </a:rPr>
              <a:t>e</a:t>
            </a:r>
            <a:r>
              <a:rPr lang="nl-NL" sz="2500" b="0" i="1" u="none" strike="noStrike" dirty="0">
                <a:solidFill>
                  <a:schemeClr val="bg1"/>
                </a:solidFill>
                <a:effectLst/>
                <a:latin typeface=""/>
              </a:rPr>
              <a:t> verdieping), maar ook waar de </a:t>
            </a:r>
            <a:r>
              <a:rPr lang="nl-NL" sz="2500" b="1" i="1" u="none" strike="noStrike" dirty="0">
                <a:solidFill>
                  <a:schemeClr val="bg1"/>
                </a:solidFill>
                <a:effectLst/>
                <a:latin typeface=""/>
              </a:rPr>
              <a:t>noodvoorzieningen</a:t>
            </a:r>
            <a:r>
              <a:rPr lang="nl-NL" sz="2500" b="0" i="1" u="none" strike="noStrike" dirty="0">
                <a:solidFill>
                  <a:schemeClr val="bg1"/>
                </a:solidFill>
                <a:effectLst/>
                <a:latin typeface=""/>
              </a:rPr>
              <a:t> zoals brandblussers of een AED zich bevinden en waar de vluchtwegen zitten.</a:t>
            </a:r>
            <a:endParaRPr lang="nl-NL" sz="2500" i="1" dirty="0">
              <a:solidFill>
                <a:schemeClr val="bg1"/>
              </a:solidFill>
              <a:effectLst/>
              <a:latin typeface="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F7EE49CC-B7E1-07C6-0466-47FD3F32E8FF}"/>
              </a:ext>
            </a:extLst>
          </p:cNvPr>
          <p:cNvSpPr txBox="1">
            <a:spLocks/>
          </p:cNvSpPr>
          <p:nvPr/>
        </p:nvSpPr>
        <p:spPr>
          <a:xfrm>
            <a:off x="774954" y="349779"/>
            <a:ext cx="10642092" cy="7495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b="1" dirty="0">
                <a:solidFill>
                  <a:srgbClr val="4E4E4E"/>
                </a:solidFill>
                <a:latin typeface="Work Sans Black Roman" pitchFamily="2" charset="77"/>
              </a:rPr>
              <a:t>3. </a:t>
            </a:r>
            <a:r>
              <a:rPr lang="nl-NL" b="1" dirty="0">
                <a:solidFill>
                  <a:srgbClr val="4372C4"/>
                </a:solidFill>
                <a:latin typeface="Work Sans Black Roman" pitchFamily="2" charset="77"/>
              </a:rPr>
              <a:t>FLAME</a:t>
            </a:r>
            <a:r>
              <a:rPr lang="nl-NL" b="1" dirty="0">
                <a:solidFill>
                  <a:srgbClr val="4E4E4E"/>
                </a:solidFill>
                <a:latin typeface="Work Sans Black Roman" pitchFamily="2" charset="77"/>
              </a:rPr>
              <a:t>FINDER</a:t>
            </a:r>
            <a:endParaRPr lang="nl-NL" b="1" dirty="0">
              <a:solidFill>
                <a:srgbClr val="4372C4"/>
              </a:solidFill>
              <a:latin typeface="Work Sans Black Roman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519378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hoek 25">
            <a:extLst>
              <a:ext uri="{FF2B5EF4-FFF2-40B4-BE49-F238E27FC236}">
                <a16:creationId xmlns:a16="http://schemas.microsoft.com/office/drawing/2014/main" id="{89D46B5D-098E-C025-78DA-3539EEFFD234}"/>
              </a:ext>
            </a:extLst>
          </p:cNvPr>
          <p:cNvSpPr/>
          <p:nvPr/>
        </p:nvSpPr>
        <p:spPr>
          <a:xfrm>
            <a:off x="11301393" y="-2084650"/>
            <a:ext cx="3703328" cy="1158924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0047AB"/>
              </a:solidFill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0FE791DD-0716-D0F2-0654-381FE71E7775}"/>
              </a:ext>
            </a:extLst>
          </p:cNvPr>
          <p:cNvSpPr txBox="1"/>
          <p:nvPr/>
        </p:nvSpPr>
        <p:spPr>
          <a:xfrm>
            <a:off x="1065000" y="-1122043"/>
            <a:ext cx="1003713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 b="1" dirty="0">
                <a:solidFill>
                  <a:schemeClr val="bg1"/>
                </a:solidFill>
                <a:latin typeface=""/>
              </a:rPr>
              <a:t>Concept 1: Verzekering </a:t>
            </a:r>
            <a:r>
              <a:rPr lang="nl-NL" sz="3200" b="1" u="none" strike="noStrike" dirty="0" err="1">
                <a:solidFill>
                  <a:schemeClr val="bg1"/>
                </a:solidFill>
                <a:effectLst/>
                <a:latin typeface=""/>
              </a:rPr>
              <a:t>Prepare</a:t>
            </a:r>
            <a:r>
              <a:rPr lang="nl-NL" sz="3200" b="1" u="none" strike="noStrike" dirty="0">
                <a:solidFill>
                  <a:schemeClr val="bg1"/>
                </a:solidFill>
                <a:effectLst/>
                <a:latin typeface=""/>
              </a:rPr>
              <a:t> &amp; </a:t>
            </a:r>
            <a:r>
              <a:rPr lang="nl-NL" sz="3200" b="1" u="none" strike="noStrike" dirty="0" err="1">
                <a:solidFill>
                  <a:schemeClr val="bg1"/>
                </a:solidFill>
                <a:effectLst/>
                <a:latin typeface=""/>
              </a:rPr>
              <a:t>re</a:t>
            </a:r>
            <a:r>
              <a:rPr lang="nl-NL" sz="3200" b="1" dirty="0" err="1">
                <a:solidFill>
                  <a:schemeClr val="bg1"/>
                </a:solidFill>
                <a:latin typeface=""/>
              </a:rPr>
              <a:t>cover</a:t>
            </a:r>
            <a:endParaRPr lang="nl-NL" sz="3200" u="none" strike="noStrike" dirty="0">
              <a:solidFill>
                <a:schemeClr val="bg1"/>
              </a:solidFill>
              <a:effectLst/>
              <a:latin typeface=""/>
            </a:endParaRPr>
          </a:p>
          <a:p>
            <a:pPr algn="ctr"/>
            <a:endParaRPr lang="nl-NL" sz="3000" u="none" strike="noStrike" dirty="0">
              <a:solidFill>
                <a:schemeClr val="bg1"/>
              </a:solidFill>
              <a:effectLst/>
              <a:latin typeface=""/>
            </a:endParaRP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BE3CF664-989A-6D3F-76CE-1C6E800FB64D}"/>
              </a:ext>
            </a:extLst>
          </p:cNvPr>
          <p:cNvSpPr/>
          <p:nvPr/>
        </p:nvSpPr>
        <p:spPr>
          <a:xfrm>
            <a:off x="11250345" y="-2147695"/>
            <a:ext cx="3703328" cy="115892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AF386C8A-AF6B-4142-2BEF-00AE0A440B47}"/>
              </a:ext>
            </a:extLst>
          </p:cNvPr>
          <p:cNvSpPr txBox="1"/>
          <p:nvPr/>
        </p:nvSpPr>
        <p:spPr>
          <a:xfrm>
            <a:off x="11597816" y="-1927490"/>
            <a:ext cx="304878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nl-NL" sz="3000" b="1" dirty="0">
                <a:solidFill>
                  <a:schemeClr val="bg1"/>
                </a:solidFill>
                <a:latin typeface=""/>
              </a:rPr>
              <a:t>3. Flatgebouw</a:t>
            </a:r>
            <a:endParaRPr lang="nl-NL" sz="2500" i="1" dirty="0">
              <a:solidFill>
                <a:schemeClr val="bg1"/>
              </a:solidFill>
              <a:latin typeface=""/>
            </a:endParaRPr>
          </a:p>
          <a:p>
            <a:pPr algn="ctr" rtl="0" fontAlgn="base">
              <a:spcBef>
                <a:spcPts val="0"/>
              </a:spcBef>
              <a:spcAft>
                <a:spcPts val="0"/>
              </a:spcAft>
            </a:pPr>
            <a:endParaRPr lang="nl-NL" sz="2500" b="0" i="1" u="none" strike="noStrike" dirty="0">
              <a:solidFill>
                <a:schemeClr val="bg1"/>
              </a:solidFill>
              <a:effectLst/>
              <a:latin typeface="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08A8ACB-9579-8F1C-818D-0C9BBDE9B3CD}"/>
              </a:ext>
            </a:extLst>
          </p:cNvPr>
          <p:cNvSpPr txBox="1"/>
          <p:nvPr/>
        </p:nvSpPr>
        <p:spPr>
          <a:xfrm>
            <a:off x="1410642" y="-1505188"/>
            <a:ext cx="750404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het belang van aankoopbewijzen omdat de verzekering anders moeilijk kan doen, het indienen van de schadeclaims, goed verzekerd zijn biedt geruststelling.</a:t>
            </a:r>
            <a:endParaRPr lang="nl-NL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60A4E93A-8557-22AC-DEBE-1052A179B780}"/>
              </a:ext>
            </a:extLst>
          </p:cNvPr>
          <p:cNvSpPr/>
          <p:nvPr/>
        </p:nvSpPr>
        <p:spPr>
          <a:xfrm>
            <a:off x="-146304" y="1332569"/>
            <a:ext cx="12588140" cy="93268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40ABC960-81B9-337E-E93D-AD5B7E4642FA}"/>
              </a:ext>
            </a:extLst>
          </p:cNvPr>
          <p:cNvSpPr txBox="1"/>
          <p:nvPr/>
        </p:nvSpPr>
        <p:spPr>
          <a:xfrm>
            <a:off x="2359960" y="1537303"/>
            <a:ext cx="7575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>
                <a:solidFill>
                  <a:schemeClr val="bg1"/>
                </a:solidFill>
                <a:latin typeface=""/>
              </a:rPr>
              <a:t>De belangrijkste onderdelen</a:t>
            </a:r>
            <a:endParaRPr lang="nl-NL" sz="2800" i="1" u="none" strike="noStrike" dirty="0">
              <a:solidFill>
                <a:schemeClr val="bg1"/>
              </a:solidFill>
              <a:effectLst/>
              <a:latin typeface="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F68F0B8B-0A80-3C0B-9616-142CEAACFECB}"/>
              </a:ext>
            </a:extLst>
          </p:cNvPr>
          <p:cNvSpPr/>
          <p:nvPr/>
        </p:nvSpPr>
        <p:spPr>
          <a:xfrm>
            <a:off x="319320" y="2645818"/>
            <a:ext cx="2774046" cy="3862403"/>
          </a:xfrm>
          <a:prstGeom prst="rect">
            <a:avLst/>
          </a:prstGeom>
          <a:solidFill>
            <a:srgbClr val="43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C1D1DC3A-1A29-0886-A503-2FB6E20EB044}"/>
              </a:ext>
            </a:extLst>
          </p:cNvPr>
          <p:cNvSpPr txBox="1"/>
          <p:nvPr/>
        </p:nvSpPr>
        <p:spPr>
          <a:xfrm>
            <a:off x="531752" y="3632206"/>
            <a:ext cx="236474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>
              <a:spcBef>
                <a:spcPts val="0"/>
              </a:spcBef>
              <a:spcAft>
                <a:spcPts val="0"/>
              </a:spcAft>
            </a:pPr>
            <a:r>
              <a:rPr lang="nl-NL" sz="2500" b="0" i="1" u="none" strike="noStrike" dirty="0">
                <a:solidFill>
                  <a:schemeClr val="bg1"/>
                </a:solidFill>
                <a:effectLst/>
                <a:latin typeface=""/>
              </a:rPr>
              <a:t>Een 3D model van het gebouw met relevante informatie.</a:t>
            </a:r>
            <a:endParaRPr lang="nl-NL" sz="2500" i="1" u="none" strike="noStrike" dirty="0">
              <a:solidFill>
                <a:schemeClr val="bg1"/>
              </a:solidFill>
              <a:effectLst/>
              <a:latin typeface=""/>
            </a:endParaRP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556F324C-4B12-4DE1-7D7F-0786C32BD22E}"/>
              </a:ext>
            </a:extLst>
          </p:cNvPr>
          <p:cNvSpPr/>
          <p:nvPr/>
        </p:nvSpPr>
        <p:spPr>
          <a:xfrm>
            <a:off x="3177703" y="2645818"/>
            <a:ext cx="2774046" cy="3862403"/>
          </a:xfrm>
          <a:prstGeom prst="rect">
            <a:avLst/>
          </a:prstGeom>
          <a:solidFill>
            <a:srgbClr val="43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33C27BBF-CFE3-BD05-BCC4-3706ED47451F}"/>
              </a:ext>
            </a:extLst>
          </p:cNvPr>
          <p:cNvSpPr txBox="1"/>
          <p:nvPr/>
        </p:nvSpPr>
        <p:spPr>
          <a:xfrm>
            <a:off x="3376784" y="3439845"/>
            <a:ext cx="233554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>
              <a:spcBef>
                <a:spcPts val="0"/>
              </a:spcBef>
              <a:spcAft>
                <a:spcPts val="0"/>
              </a:spcAft>
            </a:pPr>
            <a:r>
              <a:rPr lang="nl-NL" sz="2500" i="1" u="none" strike="noStrike" dirty="0">
                <a:solidFill>
                  <a:schemeClr val="bg1"/>
                </a:solidFill>
                <a:effectLst/>
                <a:latin typeface=""/>
              </a:rPr>
              <a:t>Bepaalde personen kunnen aangeven waar de brand zich bevindt.</a:t>
            </a: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62AC79F0-3229-8015-8B4F-33ABE84ED2FB}"/>
              </a:ext>
            </a:extLst>
          </p:cNvPr>
          <p:cNvSpPr/>
          <p:nvPr/>
        </p:nvSpPr>
        <p:spPr>
          <a:xfrm>
            <a:off x="6036086" y="2645818"/>
            <a:ext cx="2774046" cy="3862403"/>
          </a:xfrm>
          <a:prstGeom prst="rect">
            <a:avLst/>
          </a:prstGeom>
          <a:solidFill>
            <a:srgbClr val="43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6040646A-7F3D-C3BF-966B-654F450F98FE}"/>
              </a:ext>
            </a:extLst>
          </p:cNvPr>
          <p:cNvSpPr txBox="1"/>
          <p:nvPr/>
        </p:nvSpPr>
        <p:spPr>
          <a:xfrm>
            <a:off x="6317892" y="3085901"/>
            <a:ext cx="211656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>
              <a:spcBef>
                <a:spcPts val="0"/>
              </a:spcBef>
              <a:spcAft>
                <a:spcPts val="0"/>
              </a:spcAft>
            </a:pPr>
            <a:r>
              <a:rPr lang="nl-NL" sz="2800" i="1" dirty="0">
                <a:solidFill>
                  <a:schemeClr val="bg1"/>
                </a:solidFill>
                <a:latin typeface=""/>
              </a:rPr>
              <a:t>Extra </a:t>
            </a:r>
          </a:p>
          <a:p>
            <a:pPr algn="ctr" rtl="0" fontAlgn="base">
              <a:spcBef>
                <a:spcPts val="0"/>
              </a:spcBef>
              <a:spcAft>
                <a:spcPts val="0"/>
              </a:spcAft>
            </a:pPr>
            <a:r>
              <a:rPr lang="nl-NL" sz="2800" b="0" i="1" u="none" strike="noStrike" dirty="0">
                <a:solidFill>
                  <a:schemeClr val="bg1"/>
                </a:solidFill>
                <a:effectLst/>
                <a:latin typeface=""/>
              </a:rPr>
              <a:t>hulp voor bewoners die dit nodig hebben </a:t>
            </a:r>
          </a:p>
          <a:p>
            <a:pPr algn="ctr" rtl="0" fontAlgn="base">
              <a:spcBef>
                <a:spcPts val="0"/>
              </a:spcBef>
              <a:spcAft>
                <a:spcPts val="0"/>
              </a:spcAft>
            </a:pPr>
            <a:r>
              <a:rPr lang="nl-NL" sz="2800" b="0" i="1" u="none" strike="noStrike" dirty="0">
                <a:solidFill>
                  <a:schemeClr val="bg1"/>
                </a:solidFill>
                <a:effectLst/>
                <a:latin typeface=""/>
              </a:rPr>
              <a:t>bij een calamiteit.</a:t>
            </a:r>
          </a:p>
        </p:txBody>
      </p:sp>
      <p:sp>
        <p:nvSpPr>
          <p:cNvPr id="2" name="Ovaal 1">
            <a:extLst>
              <a:ext uri="{FF2B5EF4-FFF2-40B4-BE49-F238E27FC236}">
                <a16:creationId xmlns:a16="http://schemas.microsoft.com/office/drawing/2014/main" id="{44416092-B8CA-4745-EF7B-A23FC5A68B6A}"/>
              </a:ext>
            </a:extLst>
          </p:cNvPr>
          <p:cNvSpPr/>
          <p:nvPr/>
        </p:nvSpPr>
        <p:spPr>
          <a:xfrm>
            <a:off x="9093550" y="3734175"/>
            <a:ext cx="2774046" cy="277404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270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Ovaal 23">
            <a:extLst>
              <a:ext uri="{FF2B5EF4-FFF2-40B4-BE49-F238E27FC236}">
                <a16:creationId xmlns:a16="http://schemas.microsoft.com/office/drawing/2014/main" id="{45E4CBDC-E09C-B54C-BB86-3E539A421028}"/>
              </a:ext>
            </a:extLst>
          </p:cNvPr>
          <p:cNvSpPr/>
          <p:nvPr/>
        </p:nvSpPr>
        <p:spPr>
          <a:xfrm>
            <a:off x="9176275" y="2327908"/>
            <a:ext cx="2608595" cy="2608595"/>
          </a:xfrm>
          <a:prstGeom prst="ellipse">
            <a:avLst/>
          </a:prstGeom>
          <a:solidFill>
            <a:srgbClr val="4372C4"/>
          </a:solidFill>
          <a:ln w="1270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 descr="Afbeelding met Rechthoek, plein, patroon, ontwerp&#10;&#10;Automatisch gegenereerde beschrijving">
            <a:extLst>
              <a:ext uri="{FF2B5EF4-FFF2-40B4-BE49-F238E27FC236}">
                <a16:creationId xmlns:a16="http://schemas.microsoft.com/office/drawing/2014/main" id="{B016D6BB-E960-522C-6300-F31F0F390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10006188" y="2929460"/>
            <a:ext cx="948767" cy="3036708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8720C640-969C-B133-4117-D0813B7EFDDF}"/>
              </a:ext>
            </a:extLst>
          </p:cNvPr>
          <p:cNvSpPr txBox="1">
            <a:spLocks/>
          </p:cNvSpPr>
          <p:nvPr/>
        </p:nvSpPr>
        <p:spPr>
          <a:xfrm>
            <a:off x="774954" y="349779"/>
            <a:ext cx="10642092" cy="7495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b="1" dirty="0">
                <a:solidFill>
                  <a:srgbClr val="4E4E4E"/>
                </a:solidFill>
                <a:latin typeface="Work Sans Black Roman" pitchFamily="2" charset="77"/>
              </a:rPr>
              <a:t>3. </a:t>
            </a:r>
            <a:r>
              <a:rPr lang="nl-NL" b="1" dirty="0">
                <a:solidFill>
                  <a:srgbClr val="4372C4"/>
                </a:solidFill>
                <a:latin typeface="Work Sans Black Roman" pitchFamily="2" charset="77"/>
              </a:rPr>
              <a:t>FLAME</a:t>
            </a:r>
            <a:r>
              <a:rPr lang="nl-NL" b="1" dirty="0">
                <a:solidFill>
                  <a:srgbClr val="4E4E4E"/>
                </a:solidFill>
                <a:latin typeface="Work Sans Black Roman" pitchFamily="2" charset="77"/>
              </a:rPr>
              <a:t>FINDER</a:t>
            </a:r>
            <a:endParaRPr lang="nl-NL" b="1" dirty="0">
              <a:solidFill>
                <a:srgbClr val="4372C4"/>
              </a:solidFill>
              <a:latin typeface="Work Sans Black Roman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901942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4B8FFD58-ACE4-6516-896C-4AC02BA4F68A}"/>
              </a:ext>
            </a:extLst>
          </p:cNvPr>
          <p:cNvSpPr txBox="1">
            <a:spLocks/>
          </p:cNvSpPr>
          <p:nvPr/>
        </p:nvSpPr>
        <p:spPr>
          <a:xfrm>
            <a:off x="774954" y="349779"/>
            <a:ext cx="10642092" cy="7495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b="1" dirty="0">
                <a:solidFill>
                  <a:srgbClr val="4E4E4E"/>
                </a:solidFill>
                <a:latin typeface="Work Sans Black Roman" pitchFamily="2" charset="77"/>
              </a:rPr>
              <a:t>3. </a:t>
            </a:r>
            <a:r>
              <a:rPr lang="nl-NL" b="1" dirty="0">
                <a:solidFill>
                  <a:srgbClr val="4372C4"/>
                </a:solidFill>
                <a:latin typeface="Work Sans Black Roman" pitchFamily="2" charset="77"/>
              </a:rPr>
              <a:t>FLAME</a:t>
            </a:r>
            <a:r>
              <a:rPr lang="nl-NL" b="1" dirty="0">
                <a:solidFill>
                  <a:srgbClr val="4E4E4E"/>
                </a:solidFill>
                <a:latin typeface="Work Sans Black Roman" pitchFamily="2" charset="77"/>
              </a:rPr>
              <a:t>FINDER</a:t>
            </a:r>
            <a:endParaRPr lang="nl-NL" b="1" dirty="0">
              <a:solidFill>
                <a:srgbClr val="4372C4"/>
              </a:solidFill>
              <a:latin typeface="Work Sans Black Roman" pitchFamily="2" charset="77"/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B97B4520-85DD-3DDF-770E-49EF8DB3CF63}"/>
              </a:ext>
            </a:extLst>
          </p:cNvPr>
          <p:cNvSpPr/>
          <p:nvPr/>
        </p:nvSpPr>
        <p:spPr>
          <a:xfrm>
            <a:off x="0" y="1099372"/>
            <a:ext cx="12192000" cy="58789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4372C4"/>
              </a:solidFill>
            </a:endParaRPr>
          </a:p>
        </p:txBody>
      </p:sp>
      <p:pic>
        <p:nvPicPr>
          <p:cNvPr id="10" name="Afbeelding 9" descr="Afbeelding met tekst, schermopname, Mobiele telefoon, multimedia&#10;&#10;Automatisch gegenereerde beschrijving">
            <a:extLst>
              <a:ext uri="{FF2B5EF4-FFF2-40B4-BE49-F238E27FC236}">
                <a16:creationId xmlns:a16="http://schemas.microsoft.com/office/drawing/2014/main" id="{20573E00-2375-F418-4D80-9F27511F2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639" y="1327355"/>
            <a:ext cx="2499688" cy="5412658"/>
          </a:xfrm>
          <a:prstGeom prst="rect">
            <a:avLst/>
          </a:prstGeom>
        </p:spPr>
      </p:pic>
      <p:pic>
        <p:nvPicPr>
          <p:cNvPr id="12" name="Afbeelding 11" descr="Afbeelding met elektronica, tekst, Menselijk gezicht, schermopname&#10;&#10;Automatisch gegenereerde beschrijving">
            <a:extLst>
              <a:ext uri="{FF2B5EF4-FFF2-40B4-BE49-F238E27FC236}">
                <a16:creationId xmlns:a16="http://schemas.microsoft.com/office/drawing/2014/main" id="{51299A03-E3D1-D9E5-37AA-B149014CE0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7197" y="1327355"/>
            <a:ext cx="2499688" cy="5412658"/>
          </a:xfrm>
          <a:prstGeom prst="rect">
            <a:avLst/>
          </a:prstGeom>
        </p:spPr>
      </p:pic>
      <p:pic>
        <p:nvPicPr>
          <p:cNvPr id="16" name="Afbeelding 15" descr="Afbeelding met tekst, schermopname, ontwerp&#10;&#10;Automatisch gegenereerde beschrijving">
            <a:extLst>
              <a:ext uri="{FF2B5EF4-FFF2-40B4-BE49-F238E27FC236}">
                <a16:creationId xmlns:a16="http://schemas.microsoft.com/office/drawing/2014/main" id="{441E88A9-580E-654F-9142-54DDB6B0C2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6156" y="1327355"/>
            <a:ext cx="2499688" cy="541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3140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E50EA920-D7B4-9FE7-5EE7-533C2581AC69}"/>
              </a:ext>
            </a:extLst>
          </p:cNvPr>
          <p:cNvSpPr/>
          <p:nvPr/>
        </p:nvSpPr>
        <p:spPr>
          <a:xfrm>
            <a:off x="0" y="-95601"/>
            <a:ext cx="12192000" cy="697831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4372C4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9B9DB73-BDA3-BAB8-9B9E-7739F29D8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8387" y="1760588"/>
            <a:ext cx="8590116" cy="4831940"/>
          </a:xfrm>
          <a:prstGeom prst="rect">
            <a:avLst/>
          </a:prstGeom>
        </p:spPr>
      </p:pic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04C708C3-180E-2B76-5F43-617E47E9F24D}"/>
              </a:ext>
            </a:extLst>
          </p:cNvPr>
          <p:cNvCxnSpPr>
            <a:stCxn id="6" idx="4"/>
          </p:cNvCxnSpPr>
          <p:nvPr/>
        </p:nvCxnSpPr>
        <p:spPr>
          <a:xfrm flipH="1">
            <a:off x="1659467" y="3019954"/>
            <a:ext cx="11053" cy="1382400"/>
          </a:xfrm>
          <a:prstGeom prst="line">
            <a:avLst/>
          </a:prstGeom>
          <a:ln w="635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EDF8E670-B473-404C-7EB4-544794532B17}"/>
              </a:ext>
            </a:extLst>
          </p:cNvPr>
          <p:cNvCxnSpPr/>
          <p:nvPr/>
        </p:nvCxnSpPr>
        <p:spPr>
          <a:xfrm>
            <a:off x="1670520" y="4374561"/>
            <a:ext cx="1658920" cy="0"/>
          </a:xfrm>
          <a:prstGeom prst="straightConnector1">
            <a:avLst/>
          </a:prstGeom>
          <a:ln w="635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al 5">
            <a:extLst>
              <a:ext uri="{FF2B5EF4-FFF2-40B4-BE49-F238E27FC236}">
                <a16:creationId xmlns:a16="http://schemas.microsoft.com/office/drawing/2014/main" id="{C1F5B273-F3CC-64EC-D529-C82190A597FD}"/>
              </a:ext>
            </a:extLst>
          </p:cNvPr>
          <p:cNvSpPr/>
          <p:nvPr/>
        </p:nvSpPr>
        <p:spPr>
          <a:xfrm>
            <a:off x="283497" y="245908"/>
            <a:ext cx="2774046" cy="2774046"/>
          </a:xfrm>
          <a:prstGeom prst="ellipse">
            <a:avLst/>
          </a:prstGeom>
          <a:solidFill>
            <a:schemeClr val="bg1"/>
          </a:solidFill>
          <a:ln w="1270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3C06080-A0FB-874C-B5C7-642D8D710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645" y="927022"/>
            <a:ext cx="1039750" cy="1411817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03CD6F80-6C17-0377-B3CE-D83D45D4398A}"/>
              </a:ext>
            </a:extLst>
          </p:cNvPr>
          <p:cNvSpPr txBox="1">
            <a:spLocks/>
          </p:cNvSpPr>
          <p:nvPr/>
        </p:nvSpPr>
        <p:spPr>
          <a:xfrm>
            <a:off x="774954" y="349779"/>
            <a:ext cx="10642092" cy="7495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b="1" dirty="0">
                <a:solidFill>
                  <a:srgbClr val="4E4E4E"/>
                </a:solidFill>
                <a:latin typeface="Work Sans Black Roman" pitchFamily="2" charset="77"/>
              </a:rPr>
              <a:t>3. </a:t>
            </a:r>
            <a:r>
              <a:rPr lang="nl-NL" b="1" dirty="0">
                <a:solidFill>
                  <a:srgbClr val="4372C4"/>
                </a:solidFill>
                <a:latin typeface="Work Sans Black Roman" pitchFamily="2" charset="77"/>
              </a:rPr>
              <a:t>FLAME</a:t>
            </a:r>
            <a:r>
              <a:rPr lang="nl-NL" b="1" dirty="0">
                <a:solidFill>
                  <a:srgbClr val="4E4E4E"/>
                </a:solidFill>
                <a:latin typeface="Work Sans Black Roman" pitchFamily="2" charset="77"/>
              </a:rPr>
              <a:t>FINDER</a:t>
            </a:r>
            <a:endParaRPr lang="nl-NL" b="1" dirty="0">
              <a:solidFill>
                <a:srgbClr val="4372C4"/>
              </a:solidFill>
              <a:latin typeface="Work Sans Black Roman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539561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C4029433-8593-9D6F-70DC-26FC96DA7456}"/>
              </a:ext>
            </a:extLst>
          </p:cNvPr>
          <p:cNvSpPr/>
          <p:nvPr/>
        </p:nvSpPr>
        <p:spPr>
          <a:xfrm>
            <a:off x="0" y="-2"/>
            <a:ext cx="12192000" cy="6858001"/>
          </a:xfrm>
          <a:prstGeom prst="rect">
            <a:avLst/>
          </a:prstGeom>
          <a:solidFill>
            <a:srgbClr val="43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337CE3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4A58903-B534-32A1-F723-68AE210BD3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91090"/>
            <a:ext cx="9144000" cy="2081007"/>
          </a:xfrm>
        </p:spPr>
        <p:txBody>
          <a:bodyPr>
            <a:normAutofit fontScale="90000"/>
          </a:bodyPr>
          <a:lstStyle/>
          <a:p>
            <a:r>
              <a:rPr lang="nl-NL" sz="8000" b="1" dirty="0">
                <a:solidFill>
                  <a:schemeClr val="bg1"/>
                </a:solidFill>
                <a:latin typeface="Work Sans Black Roman" pitchFamily="2" charset="77"/>
              </a:rPr>
              <a:t>BEDANKT VOOR HET LUISTEREN!</a:t>
            </a:r>
          </a:p>
        </p:txBody>
      </p:sp>
      <p:pic>
        <p:nvPicPr>
          <p:cNvPr id="5" name="Afbeelding 4" descr="Afbeelding met tekst, schermopname, ontwerp&#10;&#10;Automatisch gegenereerde beschrijving">
            <a:extLst>
              <a:ext uri="{FF2B5EF4-FFF2-40B4-BE49-F238E27FC236}">
                <a16:creationId xmlns:a16="http://schemas.microsoft.com/office/drawing/2014/main" id="{7A947C28-842A-2634-CA67-7A1FFDF84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5657" y="-3272699"/>
            <a:ext cx="2865394" cy="2925718"/>
          </a:xfrm>
          <a:prstGeom prst="rect">
            <a:avLst/>
          </a:prstGeom>
        </p:spPr>
      </p:pic>
      <p:pic>
        <p:nvPicPr>
          <p:cNvPr id="12" name="Afbeelding 11" descr="Afbeelding met clipart, tekenfilm, wit, tekening&#10;&#10;Automatisch gegenereerde beschrijving">
            <a:extLst>
              <a:ext uri="{FF2B5EF4-FFF2-40B4-BE49-F238E27FC236}">
                <a16:creationId xmlns:a16="http://schemas.microsoft.com/office/drawing/2014/main" id="{6AA0DD5D-EDFD-7FDC-B6D9-9C5D356C1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053" y="307079"/>
            <a:ext cx="1700402" cy="1437032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5049CA28-A5E6-33CE-561E-37B79B01215E}"/>
              </a:ext>
            </a:extLst>
          </p:cNvPr>
          <p:cNvSpPr txBox="1"/>
          <p:nvPr/>
        </p:nvSpPr>
        <p:spPr>
          <a:xfrm>
            <a:off x="1073912" y="4655761"/>
            <a:ext cx="1004417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500" i="1" dirty="0">
                <a:solidFill>
                  <a:schemeClr val="bg1"/>
                </a:solidFill>
                <a:latin typeface=""/>
              </a:rPr>
              <a:t>Zijn er nog vragen?</a:t>
            </a:r>
          </a:p>
        </p:txBody>
      </p:sp>
      <p:pic>
        <p:nvPicPr>
          <p:cNvPr id="30" name="Afbeelding 29" descr="Afbeelding met Graphics, Lettertype, grafische vormgeving, wit&#10;&#10;Automatisch gegenereerde beschrijving">
            <a:extLst>
              <a:ext uri="{FF2B5EF4-FFF2-40B4-BE49-F238E27FC236}">
                <a16:creationId xmlns:a16="http://schemas.microsoft.com/office/drawing/2014/main" id="{1A491480-C415-B075-F851-6BB84898BD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3717" y="307078"/>
            <a:ext cx="1439230" cy="143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923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26CD733F-7A16-14F4-81CE-49B04A87C446}"/>
              </a:ext>
            </a:extLst>
          </p:cNvPr>
          <p:cNvSpPr/>
          <p:nvPr/>
        </p:nvSpPr>
        <p:spPr>
          <a:xfrm>
            <a:off x="-399011" y="1270577"/>
            <a:ext cx="12591011" cy="24712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0047AB"/>
              </a:solidFill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1935A48D-E05B-5A83-DA0E-1FB18B4112B6}"/>
              </a:ext>
            </a:extLst>
          </p:cNvPr>
          <p:cNvSpPr txBox="1"/>
          <p:nvPr/>
        </p:nvSpPr>
        <p:spPr>
          <a:xfrm>
            <a:off x="1860804" y="1855647"/>
            <a:ext cx="963675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nl-NL" sz="2500" i="1" u="none" strike="noStrike" dirty="0">
                <a:solidFill>
                  <a:schemeClr val="bg1"/>
                </a:solidFill>
                <a:effectLst/>
                <a:latin typeface=""/>
              </a:rPr>
              <a:t>“Hoe kunnen we het beste de burgers betrekken en voorzien van handelingsperspectief om professionals in hulpverlening en incident- en crisisbestrijding te kunnen ondersteunen?” - </a:t>
            </a:r>
            <a:r>
              <a:rPr lang="nl-NL" sz="2500" b="1" i="1" u="none" strike="noStrike" dirty="0">
                <a:solidFill>
                  <a:schemeClr val="bg1"/>
                </a:solidFill>
                <a:effectLst/>
                <a:latin typeface=""/>
              </a:rPr>
              <a:t>MIC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7595C096-CC54-0B33-6688-1DC8338498EB}"/>
              </a:ext>
            </a:extLst>
          </p:cNvPr>
          <p:cNvSpPr txBox="1"/>
          <p:nvPr/>
        </p:nvSpPr>
        <p:spPr>
          <a:xfrm>
            <a:off x="635508" y="1470926"/>
            <a:ext cx="12435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0" b="1" dirty="0">
                <a:solidFill>
                  <a:schemeClr val="bg1"/>
                </a:solidFill>
                <a:latin typeface="Work Sans Black Roman" pitchFamily="2" charset="77"/>
              </a:rPr>
              <a:t>?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F7266AE3-99C8-2785-44F6-F8B5C096B6D0}"/>
              </a:ext>
            </a:extLst>
          </p:cNvPr>
          <p:cNvSpPr txBox="1">
            <a:spLocks/>
          </p:cNvSpPr>
          <p:nvPr/>
        </p:nvSpPr>
        <p:spPr>
          <a:xfrm>
            <a:off x="774954" y="349779"/>
            <a:ext cx="10642092" cy="7495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b="1" dirty="0">
                <a:solidFill>
                  <a:srgbClr val="4E4E4E"/>
                </a:solidFill>
                <a:latin typeface="Work Sans Black Roman" pitchFamily="2" charset="77"/>
              </a:rPr>
              <a:t>DE ONTWERPVRAAG</a:t>
            </a:r>
            <a:endParaRPr lang="nl-NL" b="1" dirty="0">
              <a:solidFill>
                <a:srgbClr val="4E4E4E"/>
              </a:solidFill>
              <a:latin typeface="Work Sans Black" pitchFamily="2" charset="77"/>
            </a:endParaRPr>
          </a:p>
        </p:txBody>
      </p:sp>
      <p:grpSp>
        <p:nvGrpSpPr>
          <p:cNvPr id="21" name="Groep 20">
            <a:extLst>
              <a:ext uri="{FF2B5EF4-FFF2-40B4-BE49-F238E27FC236}">
                <a16:creationId xmlns:a16="http://schemas.microsoft.com/office/drawing/2014/main" id="{05FD7A35-D35F-6E0D-AF11-0BD9DAC9B41C}"/>
              </a:ext>
            </a:extLst>
          </p:cNvPr>
          <p:cNvGrpSpPr/>
          <p:nvPr/>
        </p:nvGrpSpPr>
        <p:grpSpPr>
          <a:xfrm>
            <a:off x="2879678" y="4126559"/>
            <a:ext cx="6432643" cy="2405180"/>
            <a:chOff x="2462980" y="4126559"/>
            <a:chExt cx="6432643" cy="2405180"/>
          </a:xfrm>
        </p:grpSpPr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CEAD0C6D-5FD5-7485-47FA-AF1285AC7C58}"/>
                </a:ext>
              </a:extLst>
            </p:cNvPr>
            <p:cNvSpPr/>
            <p:nvPr/>
          </p:nvSpPr>
          <p:spPr>
            <a:xfrm>
              <a:off x="2462980" y="4126559"/>
              <a:ext cx="2393421" cy="239342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F04C5A52-7C91-2423-7A5E-7D2F610E016C}"/>
                </a:ext>
              </a:extLst>
            </p:cNvPr>
            <p:cNvSpPr/>
            <p:nvPr/>
          </p:nvSpPr>
          <p:spPr>
            <a:xfrm>
              <a:off x="6502202" y="4138318"/>
              <a:ext cx="2393421" cy="239342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58286FAF-A5BB-C8DB-7E04-A377617FCAF7}"/>
                </a:ext>
              </a:extLst>
            </p:cNvPr>
            <p:cNvCxnSpPr>
              <a:stCxn id="17" idx="6"/>
              <a:endCxn id="18" idx="2"/>
            </p:cNvCxnSpPr>
            <p:nvPr/>
          </p:nvCxnSpPr>
          <p:spPr>
            <a:xfrm>
              <a:off x="4856401" y="5323270"/>
              <a:ext cx="1645801" cy="11759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Afbeelding 21" descr="Afbeelding met clipart, tekenfilm, wit, tekening&#10;&#10;Automatisch gegenereerde beschrijving">
            <a:extLst>
              <a:ext uri="{FF2B5EF4-FFF2-40B4-BE49-F238E27FC236}">
                <a16:creationId xmlns:a16="http://schemas.microsoft.com/office/drawing/2014/main" id="{C6B0BAB2-BDD1-9740-843E-9F10E1402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7505" y="4702126"/>
            <a:ext cx="1469966" cy="1242288"/>
          </a:xfrm>
          <a:prstGeom prst="rect">
            <a:avLst/>
          </a:prstGeom>
        </p:spPr>
      </p:pic>
      <p:pic>
        <p:nvPicPr>
          <p:cNvPr id="24" name="Afbeelding 23" descr="Afbeelding met clipart, ontwerp&#10;&#10;Automatisch gegenereerde beschrijving">
            <a:extLst>
              <a:ext uri="{FF2B5EF4-FFF2-40B4-BE49-F238E27FC236}">
                <a16:creationId xmlns:a16="http://schemas.microsoft.com/office/drawing/2014/main" id="{5E2D2F0B-7901-8626-7E1E-A121A8DD9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4528" y="4907260"/>
            <a:ext cx="1469966" cy="83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42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3D6687D0-CD25-0C26-2EBB-43909F9F9FFD}"/>
              </a:ext>
            </a:extLst>
          </p:cNvPr>
          <p:cNvSpPr/>
          <p:nvPr/>
        </p:nvSpPr>
        <p:spPr>
          <a:xfrm>
            <a:off x="-146304" y="1332569"/>
            <a:ext cx="12588140" cy="93268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1935A48D-E05B-5A83-DA0E-1FB18B4112B6}"/>
              </a:ext>
            </a:extLst>
          </p:cNvPr>
          <p:cNvSpPr txBox="1"/>
          <p:nvPr/>
        </p:nvSpPr>
        <p:spPr>
          <a:xfrm>
            <a:off x="3205747" y="1560386"/>
            <a:ext cx="578050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>
              <a:spcBef>
                <a:spcPts val="0"/>
              </a:spcBef>
              <a:spcAft>
                <a:spcPts val="0"/>
              </a:spcAft>
            </a:pPr>
            <a:r>
              <a:rPr lang="nl-NL" sz="2500" b="1" i="1" u="none" strike="noStrike" dirty="0">
                <a:solidFill>
                  <a:schemeClr val="bg1"/>
                </a:solidFill>
                <a:effectLst/>
                <a:latin typeface=""/>
              </a:rPr>
              <a:t>Er is veel data beschikbaar.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2DBC7B8A-F9FB-9F38-CEB5-9A3FD43CEB1E}"/>
              </a:ext>
            </a:extLst>
          </p:cNvPr>
          <p:cNvSpPr/>
          <p:nvPr/>
        </p:nvSpPr>
        <p:spPr>
          <a:xfrm>
            <a:off x="-146304" y="2589928"/>
            <a:ext cx="11030614" cy="31549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0047AB"/>
              </a:solidFill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A4D987BA-3ACD-D16C-AED0-A112A43D6C98}"/>
              </a:ext>
            </a:extLst>
          </p:cNvPr>
          <p:cNvSpPr txBox="1"/>
          <p:nvPr/>
        </p:nvSpPr>
        <p:spPr>
          <a:xfrm>
            <a:off x="527015" y="3022929"/>
            <a:ext cx="845923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nl-NL" sz="2500" b="0" i="1" u="none" strike="noStrike" dirty="0">
                <a:solidFill>
                  <a:schemeClr val="bg1"/>
                </a:solidFill>
                <a:effectLst/>
                <a:latin typeface=""/>
              </a:rPr>
              <a:t>Deze data is echter niet altijd beschikbaar voor de burger, of de burger voelt niet de noodzaak deze informatie op te zoeken. </a:t>
            </a:r>
          </a:p>
          <a:p>
            <a:pPr fontAlgn="base"/>
            <a:endParaRPr lang="nl-NL" sz="2500" i="1" dirty="0">
              <a:solidFill>
                <a:schemeClr val="bg1"/>
              </a:solidFill>
              <a:latin typeface=""/>
            </a:endParaRPr>
          </a:p>
          <a:p>
            <a:pPr fontAlgn="base"/>
            <a:r>
              <a:rPr lang="nl-NL" sz="2500" b="0" i="0" u="none" strike="noStrike" dirty="0">
                <a:solidFill>
                  <a:schemeClr val="bg1"/>
                </a:solidFill>
                <a:effectLst/>
                <a:latin typeface=""/>
              </a:rPr>
              <a:t>Hierdoor kan de brandweer &amp; de burger elkaar niet altijd optimaal te hulp staan.</a:t>
            </a:r>
            <a:endParaRPr lang="nl-NL" sz="2500" b="1" i="1" u="none" strike="noStrike" dirty="0">
              <a:solidFill>
                <a:schemeClr val="bg1"/>
              </a:solidFill>
              <a:effectLst/>
              <a:latin typeface=""/>
            </a:endParaRPr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D96FCF48-62A7-BF78-E7D4-C4FB3FBAEC5E}"/>
              </a:ext>
            </a:extLst>
          </p:cNvPr>
          <p:cNvSpPr txBox="1">
            <a:spLocks/>
          </p:cNvSpPr>
          <p:nvPr/>
        </p:nvSpPr>
        <p:spPr>
          <a:xfrm>
            <a:off x="774954" y="349779"/>
            <a:ext cx="10642092" cy="7495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b="1" dirty="0">
                <a:solidFill>
                  <a:srgbClr val="4E4E4E"/>
                </a:solidFill>
                <a:latin typeface="Work Sans Black Roman" pitchFamily="2" charset="77"/>
              </a:rPr>
              <a:t>HUIDIGE SITUATIE</a:t>
            </a:r>
            <a:endParaRPr lang="nl-NL" b="1" dirty="0">
              <a:solidFill>
                <a:srgbClr val="4E4E4E"/>
              </a:solidFill>
              <a:latin typeface="Work Sans Black" pitchFamily="2" charset="77"/>
            </a:endParaRPr>
          </a:p>
        </p:txBody>
      </p:sp>
      <p:sp>
        <p:nvSpPr>
          <p:cNvPr id="21" name="Ovaal 20">
            <a:extLst>
              <a:ext uri="{FF2B5EF4-FFF2-40B4-BE49-F238E27FC236}">
                <a16:creationId xmlns:a16="http://schemas.microsoft.com/office/drawing/2014/main" id="{C77DBD77-7F48-7B21-57DA-AFF77897AADB}"/>
              </a:ext>
            </a:extLst>
          </p:cNvPr>
          <p:cNvSpPr/>
          <p:nvPr/>
        </p:nvSpPr>
        <p:spPr>
          <a:xfrm>
            <a:off x="8571452" y="3429000"/>
            <a:ext cx="4185903" cy="4185903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27000">
            <a:solidFill>
              <a:srgbClr val="43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3" name="Afbeelding 22" descr="Afbeelding met logo, symbool, Rechthoek, Lettertype&#10;&#10;Automatisch gegenereerde beschrijving">
            <a:extLst>
              <a:ext uri="{FF2B5EF4-FFF2-40B4-BE49-F238E27FC236}">
                <a16:creationId xmlns:a16="http://schemas.microsoft.com/office/drawing/2014/main" id="{08480BCC-FEAB-575D-DF4C-C0C0989B1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6457" y="4167409"/>
            <a:ext cx="1540589" cy="210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803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hoek 25">
            <a:extLst>
              <a:ext uri="{FF2B5EF4-FFF2-40B4-BE49-F238E27FC236}">
                <a16:creationId xmlns:a16="http://schemas.microsoft.com/office/drawing/2014/main" id="{89D46B5D-098E-C025-78DA-3539EEFFD234}"/>
              </a:ext>
            </a:extLst>
          </p:cNvPr>
          <p:cNvSpPr/>
          <p:nvPr/>
        </p:nvSpPr>
        <p:spPr>
          <a:xfrm>
            <a:off x="8160628" y="2806245"/>
            <a:ext cx="3703328" cy="3364474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0047AB"/>
              </a:solidFill>
            </a:endParaRPr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FE91598A-8103-2972-3304-2878F6E94C71}"/>
              </a:ext>
            </a:extLst>
          </p:cNvPr>
          <p:cNvSpPr/>
          <p:nvPr/>
        </p:nvSpPr>
        <p:spPr>
          <a:xfrm>
            <a:off x="4295384" y="2806245"/>
            <a:ext cx="3703328" cy="3364474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0047AB"/>
              </a:solidFill>
            </a:endParaRPr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0768CF80-AFFC-F821-3EC9-100559A1A927}"/>
              </a:ext>
            </a:extLst>
          </p:cNvPr>
          <p:cNvSpPr/>
          <p:nvPr/>
        </p:nvSpPr>
        <p:spPr>
          <a:xfrm>
            <a:off x="379092" y="2806245"/>
            <a:ext cx="3703328" cy="3364474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0047AB"/>
              </a:solidFill>
            </a:endParaRP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1D9CE29C-0F74-E98E-3418-A336C5A2B52D}"/>
              </a:ext>
            </a:extLst>
          </p:cNvPr>
          <p:cNvSpPr/>
          <p:nvPr/>
        </p:nvSpPr>
        <p:spPr>
          <a:xfrm>
            <a:off x="328044" y="2743200"/>
            <a:ext cx="3703328" cy="33644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0047AB"/>
              </a:solidFill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0FE791DD-0716-D0F2-0654-381FE71E7775}"/>
              </a:ext>
            </a:extLst>
          </p:cNvPr>
          <p:cNvSpPr txBox="1"/>
          <p:nvPr/>
        </p:nvSpPr>
        <p:spPr>
          <a:xfrm>
            <a:off x="675515" y="3029825"/>
            <a:ext cx="304878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nl-NL" sz="2500" b="0" i="1" u="none" strike="noStrike" dirty="0">
                <a:solidFill>
                  <a:schemeClr val="bg1"/>
                </a:solidFill>
                <a:effectLst/>
                <a:latin typeface=""/>
              </a:rPr>
              <a:t>Burgers bewust maken van de risico’s van brand.</a:t>
            </a:r>
          </a:p>
          <a:p>
            <a:pPr algn="ctr" rtl="0" fontAlgn="base">
              <a:spcBef>
                <a:spcPts val="0"/>
              </a:spcBef>
              <a:spcAft>
                <a:spcPts val="0"/>
              </a:spcAft>
            </a:pPr>
            <a:endParaRPr lang="nl-NL" sz="2500" b="0" i="1" u="none" strike="noStrike" dirty="0">
              <a:solidFill>
                <a:schemeClr val="bg1"/>
              </a:solidFill>
              <a:effectLst/>
              <a:latin typeface=""/>
            </a:endParaRP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4D17637E-6BBF-46B4-7D14-50C351E2773B}"/>
              </a:ext>
            </a:extLst>
          </p:cNvPr>
          <p:cNvSpPr/>
          <p:nvPr/>
        </p:nvSpPr>
        <p:spPr>
          <a:xfrm>
            <a:off x="4244336" y="2743200"/>
            <a:ext cx="3703328" cy="33644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0047AB"/>
              </a:solidFill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679FAD9E-7827-4A6F-2DA1-652A93733268}"/>
              </a:ext>
            </a:extLst>
          </p:cNvPr>
          <p:cNvSpPr txBox="1"/>
          <p:nvPr/>
        </p:nvSpPr>
        <p:spPr>
          <a:xfrm>
            <a:off x="4591807" y="3029825"/>
            <a:ext cx="304878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nl-NL" sz="2500" b="0" i="1" u="none" strike="noStrike" dirty="0">
                <a:solidFill>
                  <a:schemeClr val="bg1"/>
                </a:solidFill>
                <a:effectLst/>
                <a:latin typeface=""/>
              </a:rPr>
              <a:t>Inzicht en informatie bieden op een toegankelijke en overzichtelijke manier.</a:t>
            </a:r>
          </a:p>
          <a:p>
            <a:pPr algn="ctr" rtl="0" fontAlgn="base">
              <a:spcBef>
                <a:spcPts val="0"/>
              </a:spcBef>
              <a:spcAft>
                <a:spcPts val="0"/>
              </a:spcAft>
            </a:pPr>
            <a:endParaRPr lang="nl-NL" sz="2500" b="0" i="1" u="none" strike="noStrike" dirty="0">
              <a:solidFill>
                <a:schemeClr val="bg1"/>
              </a:solidFill>
              <a:effectLst/>
              <a:latin typeface=""/>
            </a:endParaRP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BE3CF664-989A-6D3F-76CE-1C6E800FB64D}"/>
              </a:ext>
            </a:extLst>
          </p:cNvPr>
          <p:cNvSpPr/>
          <p:nvPr/>
        </p:nvSpPr>
        <p:spPr>
          <a:xfrm>
            <a:off x="8109580" y="2743200"/>
            <a:ext cx="3703328" cy="33644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0047AB"/>
              </a:solidFill>
            </a:endParaRP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AF386C8A-AF6B-4142-2BEF-00AE0A440B47}"/>
              </a:ext>
            </a:extLst>
          </p:cNvPr>
          <p:cNvSpPr txBox="1"/>
          <p:nvPr/>
        </p:nvSpPr>
        <p:spPr>
          <a:xfrm>
            <a:off x="8457051" y="3029825"/>
            <a:ext cx="304878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nl-NL" sz="2500" b="0" i="1" u="none" strike="noStrike" dirty="0">
                <a:solidFill>
                  <a:schemeClr val="bg1"/>
                </a:solidFill>
                <a:effectLst/>
                <a:latin typeface=""/>
              </a:rPr>
              <a:t>De burger en de brandweer moeten elkaar optimaal te hulp staan.</a:t>
            </a:r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6E3F6F90-7823-693A-E1EA-45A917D9CC68}"/>
              </a:ext>
            </a:extLst>
          </p:cNvPr>
          <p:cNvSpPr txBox="1">
            <a:spLocks/>
          </p:cNvSpPr>
          <p:nvPr/>
        </p:nvSpPr>
        <p:spPr>
          <a:xfrm>
            <a:off x="774954" y="349779"/>
            <a:ext cx="10642092" cy="7495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b="1" dirty="0">
                <a:solidFill>
                  <a:srgbClr val="4E4E4E"/>
                </a:solidFill>
                <a:latin typeface="Work Sans Black Roman" pitchFamily="2" charset="77"/>
              </a:rPr>
              <a:t>HET ALGEMENE ONTWERPDOEL</a:t>
            </a:r>
            <a:endParaRPr lang="nl-NL" b="1" dirty="0">
              <a:solidFill>
                <a:srgbClr val="4E4E4E"/>
              </a:solidFill>
              <a:latin typeface="Work Sans Black" pitchFamily="2" charset="77"/>
            </a:endParaRPr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16A50E43-E626-A22B-6C0B-F89249EF91ED}"/>
              </a:ext>
            </a:extLst>
          </p:cNvPr>
          <p:cNvSpPr/>
          <p:nvPr/>
        </p:nvSpPr>
        <p:spPr>
          <a:xfrm>
            <a:off x="8160628" y="1648355"/>
            <a:ext cx="3703328" cy="832487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0047AB"/>
              </a:solidFill>
            </a:endParaRPr>
          </a:p>
        </p:txBody>
      </p:sp>
      <p:sp>
        <p:nvSpPr>
          <p:cNvPr id="29" name="Rechthoek 28">
            <a:extLst>
              <a:ext uri="{FF2B5EF4-FFF2-40B4-BE49-F238E27FC236}">
                <a16:creationId xmlns:a16="http://schemas.microsoft.com/office/drawing/2014/main" id="{6C8B8D6D-27F1-7AD2-6747-934A2E0958F3}"/>
              </a:ext>
            </a:extLst>
          </p:cNvPr>
          <p:cNvSpPr/>
          <p:nvPr/>
        </p:nvSpPr>
        <p:spPr>
          <a:xfrm>
            <a:off x="4295384" y="1648355"/>
            <a:ext cx="3703328" cy="832487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0047AB"/>
              </a:solidFill>
            </a:endParaRPr>
          </a:p>
        </p:txBody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02D5FA4B-14A7-10FD-97AA-F38A5997607A}"/>
              </a:ext>
            </a:extLst>
          </p:cNvPr>
          <p:cNvSpPr/>
          <p:nvPr/>
        </p:nvSpPr>
        <p:spPr>
          <a:xfrm>
            <a:off x="379092" y="1648355"/>
            <a:ext cx="3703328" cy="832487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0047AB"/>
              </a:solidFill>
            </a:endParaRPr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4469B160-8A0D-D641-AFA9-1F5BD6C0950F}"/>
              </a:ext>
            </a:extLst>
          </p:cNvPr>
          <p:cNvSpPr/>
          <p:nvPr/>
        </p:nvSpPr>
        <p:spPr>
          <a:xfrm>
            <a:off x="328044" y="1585310"/>
            <a:ext cx="3703328" cy="83248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0047AB"/>
              </a:solidFill>
            </a:endParaRP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A18B7307-D2B8-C12F-EE79-0C1C1A965A7A}"/>
              </a:ext>
            </a:extLst>
          </p:cNvPr>
          <p:cNvSpPr txBox="1"/>
          <p:nvPr/>
        </p:nvSpPr>
        <p:spPr>
          <a:xfrm>
            <a:off x="675515" y="1726146"/>
            <a:ext cx="30487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>
              <a:spcBef>
                <a:spcPts val="0"/>
              </a:spcBef>
              <a:spcAft>
                <a:spcPts val="0"/>
              </a:spcAft>
            </a:pPr>
            <a:r>
              <a:rPr lang="nl-NL" sz="3000" b="1" u="none" strike="noStrike" dirty="0">
                <a:solidFill>
                  <a:schemeClr val="bg1"/>
                </a:solidFill>
                <a:effectLst/>
                <a:latin typeface=""/>
              </a:rPr>
              <a:t>Bewustwording</a:t>
            </a:r>
            <a:endParaRPr lang="nl-NL" sz="2500" b="0" i="1" u="none" strike="noStrike" dirty="0">
              <a:solidFill>
                <a:schemeClr val="bg1"/>
              </a:solidFill>
              <a:effectLst/>
              <a:latin typeface=""/>
            </a:endParaRPr>
          </a:p>
        </p:txBody>
      </p:sp>
      <p:sp>
        <p:nvSpPr>
          <p:cNvPr id="33" name="Rechthoek 32">
            <a:extLst>
              <a:ext uri="{FF2B5EF4-FFF2-40B4-BE49-F238E27FC236}">
                <a16:creationId xmlns:a16="http://schemas.microsoft.com/office/drawing/2014/main" id="{D8CC79E3-B4F3-EA94-C7F7-AA2EB7DC947C}"/>
              </a:ext>
            </a:extLst>
          </p:cNvPr>
          <p:cNvSpPr/>
          <p:nvPr/>
        </p:nvSpPr>
        <p:spPr>
          <a:xfrm>
            <a:off x="4244336" y="1585310"/>
            <a:ext cx="3703328" cy="83248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0047AB"/>
              </a:solidFill>
            </a:endParaRPr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C8DD9B3C-18AE-4314-3B21-8B48E96ECEDC}"/>
              </a:ext>
            </a:extLst>
          </p:cNvPr>
          <p:cNvSpPr txBox="1"/>
          <p:nvPr/>
        </p:nvSpPr>
        <p:spPr>
          <a:xfrm>
            <a:off x="4591807" y="1726146"/>
            <a:ext cx="30487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>
              <a:spcBef>
                <a:spcPts val="0"/>
              </a:spcBef>
              <a:spcAft>
                <a:spcPts val="0"/>
              </a:spcAft>
            </a:pPr>
            <a:r>
              <a:rPr lang="nl-NL" sz="3000" b="1" dirty="0">
                <a:solidFill>
                  <a:schemeClr val="bg1"/>
                </a:solidFill>
                <a:latin typeface=""/>
              </a:rPr>
              <a:t>I</a:t>
            </a:r>
            <a:r>
              <a:rPr lang="nl-NL" sz="3000" b="1" u="none" strike="noStrike" dirty="0">
                <a:solidFill>
                  <a:schemeClr val="bg1"/>
                </a:solidFill>
                <a:effectLst/>
                <a:latin typeface=""/>
              </a:rPr>
              <a:t>nformeren</a:t>
            </a:r>
            <a:endParaRPr lang="nl-NL" sz="2500" b="0" i="1" u="none" strike="noStrike" dirty="0">
              <a:solidFill>
                <a:schemeClr val="bg1"/>
              </a:solidFill>
              <a:effectLst/>
              <a:latin typeface=""/>
            </a:endParaRPr>
          </a:p>
        </p:txBody>
      </p:sp>
      <p:sp>
        <p:nvSpPr>
          <p:cNvPr id="35" name="Rechthoek 34">
            <a:extLst>
              <a:ext uri="{FF2B5EF4-FFF2-40B4-BE49-F238E27FC236}">
                <a16:creationId xmlns:a16="http://schemas.microsoft.com/office/drawing/2014/main" id="{AA35DB7F-B057-45CF-765E-42569600714D}"/>
              </a:ext>
            </a:extLst>
          </p:cNvPr>
          <p:cNvSpPr/>
          <p:nvPr/>
        </p:nvSpPr>
        <p:spPr>
          <a:xfrm>
            <a:off x="8109580" y="1585310"/>
            <a:ext cx="3703328" cy="83248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0047AB"/>
              </a:solidFill>
            </a:endParaRPr>
          </a:p>
        </p:txBody>
      </p:sp>
      <p:sp>
        <p:nvSpPr>
          <p:cNvPr id="36" name="Tekstvak 35">
            <a:extLst>
              <a:ext uri="{FF2B5EF4-FFF2-40B4-BE49-F238E27FC236}">
                <a16:creationId xmlns:a16="http://schemas.microsoft.com/office/drawing/2014/main" id="{AD1DB46D-7AC1-95CF-356E-60F011B438A7}"/>
              </a:ext>
            </a:extLst>
          </p:cNvPr>
          <p:cNvSpPr txBox="1"/>
          <p:nvPr/>
        </p:nvSpPr>
        <p:spPr>
          <a:xfrm>
            <a:off x="8457051" y="1726146"/>
            <a:ext cx="30487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>
              <a:spcBef>
                <a:spcPts val="0"/>
              </a:spcBef>
              <a:spcAft>
                <a:spcPts val="0"/>
              </a:spcAft>
            </a:pPr>
            <a:r>
              <a:rPr lang="nl-NL" sz="3000" b="1" dirty="0">
                <a:solidFill>
                  <a:schemeClr val="bg1"/>
                </a:solidFill>
                <a:latin typeface=""/>
              </a:rPr>
              <a:t>Elkaar helpen</a:t>
            </a:r>
            <a:endParaRPr lang="nl-NL" sz="2500" b="0" i="1" u="none" strike="noStrike" dirty="0">
              <a:solidFill>
                <a:schemeClr val="bg1"/>
              </a:solidFill>
              <a:effectLst/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954738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72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, schermopname, ontwerp&#10;&#10;Automatisch gegenereerde beschrijving">
            <a:extLst>
              <a:ext uri="{FF2B5EF4-FFF2-40B4-BE49-F238E27FC236}">
                <a16:creationId xmlns:a16="http://schemas.microsoft.com/office/drawing/2014/main" id="{7A947C28-842A-2634-CA67-7A1FFDF84B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5657" y="-3272699"/>
            <a:ext cx="2865394" cy="2925718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B7A49709-AA5B-F430-A112-3D390E8501FA}"/>
              </a:ext>
            </a:extLst>
          </p:cNvPr>
          <p:cNvSpPr/>
          <p:nvPr/>
        </p:nvSpPr>
        <p:spPr>
          <a:xfrm>
            <a:off x="447367" y="404999"/>
            <a:ext cx="11297264" cy="60480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5049CA28-A5E6-33CE-561E-37B79B01215E}"/>
              </a:ext>
            </a:extLst>
          </p:cNvPr>
          <p:cNvSpPr txBox="1"/>
          <p:nvPr/>
        </p:nvSpPr>
        <p:spPr>
          <a:xfrm>
            <a:off x="1073911" y="4432299"/>
            <a:ext cx="1004417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500" i="1" dirty="0">
                <a:solidFill>
                  <a:srgbClr val="4E4E4E"/>
                </a:solidFill>
                <a:latin typeface=""/>
              </a:rPr>
              <a:t>Het probleem achterhalen en het aanscherpen van de ontwerpvraag.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4A58903-B534-32A1-F723-68AE210BD3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2076366"/>
            <a:ext cx="9144000" cy="2081007"/>
          </a:xfrm>
        </p:spPr>
        <p:txBody>
          <a:bodyPr>
            <a:noAutofit/>
          </a:bodyPr>
          <a:lstStyle/>
          <a:p>
            <a:r>
              <a:rPr lang="nl-NL" sz="8000" b="1" dirty="0">
                <a:solidFill>
                  <a:srgbClr val="4372C4"/>
                </a:solidFill>
                <a:latin typeface="Work Sans Black Roman" pitchFamily="2" charset="77"/>
              </a:rPr>
              <a:t>ONDERZOEK &amp; INZICHTEN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523451F8-5FC8-678C-037A-73C348BCD11D}"/>
              </a:ext>
            </a:extLst>
          </p:cNvPr>
          <p:cNvSpPr txBox="1">
            <a:spLocks/>
          </p:cNvSpPr>
          <p:nvPr/>
        </p:nvSpPr>
        <p:spPr>
          <a:xfrm>
            <a:off x="1523999" y="2134321"/>
            <a:ext cx="9144000" cy="20810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8000" b="1" dirty="0">
                <a:solidFill>
                  <a:schemeClr val="accent2">
                    <a:lumMod val="75000"/>
                  </a:schemeClr>
                </a:solidFill>
                <a:latin typeface="Work Sans Black Roman" pitchFamily="2" charset="77"/>
              </a:rPr>
              <a:t>ONDERZOEK &amp; INZICHTEN</a:t>
            </a:r>
          </a:p>
        </p:txBody>
      </p:sp>
    </p:spTree>
    <p:extLst>
      <p:ext uri="{BB962C8B-B14F-4D97-AF65-F5344CB8AC3E}">
        <p14:creationId xmlns:p14="http://schemas.microsoft.com/office/powerpoint/2010/main" val="3573179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hthoek 40">
            <a:extLst>
              <a:ext uri="{FF2B5EF4-FFF2-40B4-BE49-F238E27FC236}">
                <a16:creationId xmlns:a16="http://schemas.microsoft.com/office/drawing/2014/main" id="{90FC55CD-9127-9134-60CC-45025928B9E4}"/>
              </a:ext>
            </a:extLst>
          </p:cNvPr>
          <p:cNvSpPr/>
          <p:nvPr/>
        </p:nvSpPr>
        <p:spPr>
          <a:xfrm>
            <a:off x="-249382" y="1118104"/>
            <a:ext cx="12441382" cy="10329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0047AB"/>
              </a:solidFill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B2766FF5-014F-724F-84AC-E841B3B000E4}"/>
              </a:ext>
            </a:extLst>
          </p:cNvPr>
          <p:cNvSpPr txBox="1"/>
          <p:nvPr/>
        </p:nvSpPr>
        <p:spPr>
          <a:xfrm>
            <a:off x="3046476" y="-2164352"/>
            <a:ext cx="60990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burgers bewust maken van de risico’s van brand, 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nl-NL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inzicht en informatie bieden op een toegankelijke en overzichtelijke manier,  .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61E5F7FA-075A-44BB-056F-09D9C0287B34}"/>
              </a:ext>
            </a:extLst>
          </p:cNvPr>
          <p:cNvSpPr txBox="1"/>
          <p:nvPr/>
        </p:nvSpPr>
        <p:spPr>
          <a:xfrm>
            <a:off x="506081" y="5212895"/>
            <a:ext cx="53400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nl-NL" sz="2500" b="1" i="1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"/>
              </a:rPr>
              <a:t>Hoe wordt momenteel voorlichting gegeven? 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22F6C419-91CE-E827-8ACA-152E7C32373A}"/>
              </a:ext>
            </a:extLst>
          </p:cNvPr>
          <p:cNvSpPr txBox="1"/>
          <p:nvPr/>
        </p:nvSpPr>
        <p:spPr>
          <a:xfrm>
            <a:off x="7451223" y="2370880"/>
            <a:ext cx="42763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nl-NL" sz="2500" b="1" i="1" dirty="0">
                <a:solidFill>
                  <a:schemeClr val="accent2">
                    <a:lumMod val="75000"/>
                  </a:schemeClr>
                </a:solidFill>
                <a:latin typeface=""/>
              </a:rPr>
              <a:t>W</a:t>
            </a:r>
            <a:r>
              <a:rPr lang="nl-NL" sz="2500" b="1" i="1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"/>
              </a:rPr>
              <a:t>at houdt THV precies in?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05EA2B29-D5CE-0465-6DF5-4E2B55280FA2}"/>
              </a:ext>
            </a:extLst>
          </p:cNvPr>
          <p:cNvSpPr txBox="1"/>
          <p:nvPr/>
        </p:nvSpPr>
        <p:spPr>
          <a:xfrm>
            <a:off x="507219" y="2365797"/>
            <a:ext cx="365181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nl-NL" sz="2500" b="1" i="1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"/>
              </a:rPr>
              <a:t>Wat is de psychologie achter het activeren van de mens?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15B2D30D-7A8E-7540-578F-9CB91BE3FC2C}"/>
              </a:ext>
            </a:extLst>
          </p:cNvPr>
          <p:cNvSpPr txBox="1"/>
          <p:nvPr/>
        </p:nvSpPr>
        <p:spPr>
          <a:xfrm>
            <a:off x="7367170" y="5255605"/>
            <a:ext cx="38760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nl-NL" sz="2500" b="1" i="1" dirty="0">
                <a:solidFill>
                  <a:schemeClr val="accent2">
                    <a:lumMod val="75000"/>
                  </a:schemeClr>
                </a:solidFill>
                <a:latin typeface=""/>
              </a:rPr>
              <a:t>H</a:t>
            </a:r>
            <a:r>
              <a:rPr lang="nl-NL" sz="2500" b="1" i="1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"/>
              </a:rPr>
              <a:t>oe kunnen we naar het sociale aspect kijken? </a:t>
            </a: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67D5953E-C525-D77D-8270-7302A5302C15}"/>
              </a:ext>
            </a:extLst>
          </p:cNvPr>
          <p:cNvSpPr txBox="1">
            <a:spLocks/>
          </p:cNvSpPr>
          <p:nvPr/>
        </p:nvSpPr>
        <p:spPr>
          <a:xfrm>
            <a:off x="774954" y="349779"/>
            <a:ext cx="10642092" cy="7495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b="1" dirty="0">
                <a:solidFill>
                  <a:srgbClr val="4E4E4E"/>
                </a:solidFill>
                <a:latin typeface="Work Sans Black Roman" pitchFamily="2" charset="77"/>
              </a:rPr>
              <a:t>BRONONDERZOEK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2F51AC05-BF55-CDA8-0192-BDD8E587D724}"/>
              </a:ext>
            </a:extLst>
          </p:cNvPr>
          <p:cNvSpPr txBox="1"/>
          <p:nvPr/>
        </p:nvSpPr>
        <p:spPr>
          <a:xfrm>
            <a:off x="2635008" y="1276979"/>
            <a:ext cx="6921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b="0" i="1" u="none" strike="noStrike" dirty="0">
                <a:solidFill>
                  <a:schemeClr val="bg1"/>
                </a:solidFill>
                <a:effectLst/>
                <a:latin typeface=""/>
              </a:rPr>
              <a:t>Dit onderzoek is vooral relevant geweest om tot inzichten te komen en context aan de opdracht te geven. </a:t>
            </a:r>
            <a:endParaRPr lang="nl-NL" sz="2000" i="1" dirty="0">
              <a:solidFill>
                <a:schemeClr val="bg1"/>
              </a:solidFill>
              <a:latin typeface=""/>
            </a:endParaRPr>
          </a:p>
        </p:txBody>
      </p: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BFDC693C-C74B-743F-4171-1B40E05F2B21}"/>
              </a:ext>
            </a:extLst>
          </p:cNvPr>
          <p:cNvCxnSpPr>
            <a:cxnSpLocks/>
          </p:cNvCxnSpPr>
          <p:nvPr/>
        </p:nvCxnSpPr>
        <p:spPr>
          <a:xfrm flipV="1">
            <a:off x="7422031" y="2987638"/>
            <a:ext cx="1695712" cy="704070"/>
          </a:xfrm>
          <a:prstGeom prst="line">
            <a:avLst/>
          </a:prstGeom>
          <a:ln w="635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DAF2720D-6D39-B346-876F-B71F45C178FA}"/>
              </a:ext>
            </a:extLst>
          </p:cNvPr>
          <p:cNvCxnSpPr>
            <a:cxnSpLocks/>
          </p:cNvCxnSpPr>
          <p:nvPr/>
        </p:nvCxnSpPr>
        <p:spPr>
          <a:xfrm>
            <a:off x="3207627" y="3398778"/>
            <a:ext cx="1533146" cy="585860"/>
          </a:xfrm>
          <a:prstGeom prst="line">
            <a:avLst/>
          </a:prstGeom>
          <a:ln w="635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EA4F90A0-8077-9A02-0D4C-99BEE75AE6D1}"/>
              </a:ext>
            </a:extLst>
          </p:cNvPr>
          <p:cNvCxnSpPr>
            <a:cxnSpLocks/>
          </p:cNvCxnSpPr>
          <p:nvPr/>
        </p:nvCxnSpPr>
        <p:spPr>
          <a:xfrm flipV="1">
            <a:off x="2368177" y="4732855"/>
            <a:ext cx="2607571" cy="294119"/>
          </a:xfrm>
          <a:prstGeom prst="line">
            <a:avLst/>
          </a:prstGeom>
          <a:ln w="635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24">
            <a:extLst>
              <a:ext uri="{FF2B5EF4-FFF2-40B4-BE49-F238E27FC236}">
                <a16:creationId xmlns:a16="http://schemas.microsoft.com/office/drawing/2014/main" id="{A9E76EC9-637E-9407-C23C-1ADC82912778}"/>
              </a:ext>
            </a:extLst>
          </p:cNvPr>
          <p:cNvCxnSpPr>
            <a:cxnSpLocks/>
          </p:cNvCxnSpPr>
          <p:nvPr/>
        </p:nvCxnSpPr>
        <p:spPr>
          <a:xfrm>
            <a:off x="7451223" y="4517776"/>
            <a:ext cx="2105767" cy="695119"/>
          </a:xfrm>
          <a:prstGeom prst="line">
            <a:avLst/>
          </a:prstGeom>
          <a:ln w="635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al 34">
            <a:extLst>
              <a:ext uri="{FF2B5EF4-FFF2-40B4-BE49-F238E27FC236}">
                <a16:creationId xmlns:a16="http://schemas.microsoft.com/office/drawing/2014/main" id="{2FB57931-13E0-14FA-3438-65963787F42D}"/>
              </a:ext>
            </a:extLst>
          </p:cNvPr>
          <p:cNvSpPr/>
          <p:nvPr/>
        </p:nvSpPr>
        <p:spPr>
          <a:xfrm>
            <a:off x="4731804" y="2510584"/>
            <a:ext cx="2802231" cy="2802231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27000">
            <a:solidFill>
              <a:srgbClr val="43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8" name="Afbeelding 37" descr="Afbeelding met Graphics, logo, clipart, Lettertype&#10;&#10;Automatisch gegenereerde beschrijving">
            <a:extLst>
              <a:ext uri="{FF2B5EF4-FFF2-40B4-BE49-F238E27FC236}">
                <a16:creationId xmlns:a16="http://schemas.microsoft.com/office/drawing/2014/main" id="{7693B978-C002-B37D-EFDF-B0E157D38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6625" y="3188673"/>
            <a:ext cx="1443369" cy="144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650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hoek 25">
            <a:extLst>
              <a:ext uri="{FF2B5EF4-FFF2-40B4-BE49-F238E27FC236}">
                <a16:creationId xmlns:a16="http://schemas.microsoft.com/office/drawing/2014/main" id="{89D46B5D-098E-C025-78DA-3539EEFFD234}"/>
              </a:ext>
            </a:extLst>
          </p:cNvPr>
          <p:cNvSpPr/>
          <p:nvPr/>
        </p:nvSpPr>
        <p:spPr>
          <a:xfrm>
            <a:off x="8160628" y="2806245"/>
            <a:ext cx="3703328" cy="3364474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0047AB"/>
              </a:solidFill>
            </a:endParaRPr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FE91598A-8103-2972-3304-2878F6E94C71}"/>
              </a:ext>
            </a:extLst>
          </p:cNvPr>
          <p:cNvSpPr/>
          <p:nvPr/>
        </p:nvSpPr>
        <p:spPr>
          <a:xfrm>
            <a:off x="4295384" y="2806245"/>
            <a:ext cx="3703328" cy="3364474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0047AB"/>
              </a:solidFill>
            </a:endParaRPr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0768CF80-AFFC-F821-3EC9-100559A1A927}"/>
              </a:ext>
            </a:extLst>
          </p:cNvPr>
          <p:cNvSpPr/>
          <p:nvPr/>
        </p:nvSpPr>
        <p:spPr>
          <a:xfrm>
            <a:off x="379092" y="2806245"/>
            <a:ext cx="3703328" cy="3364474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0047AB"/>
              </a:solidFill>
            </a:endParaRP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1D9CE29C-0F74-E98E-3418-A336C5A2B52D}"/>
              </a:ext>
            </a:extLst>
          </p:cNvPr>
          <p:cNvSpPr/>
          <p:nvPr/>
        </p:nvSpPr>
        <p:spPr>
          <a:xfrm>
            <a:off x="328044" y="2743200"/>
            <a:ext cx="3703328" cy="33644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0047AB"/>
              </a:solidFill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0FE791DD-0716-D0F2-0654-381FE71E7775}"/>
              </a:ext>
            </a:extLst>
          </p:cNvPr>
          <p:cNvSpPr txBox="1"/>
          <p:nvPr/>
        </p:nvSpPr>
        <p:spPr>
          <a:xfrm>
            <a:off x="675515" y="2965371"/>
            <a:ext cx="304878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500" i="1" dirty="0">
                <a:solidFill>
                  <a:schemeClr val="bg1"/>
                </a:solidFill>
                <a:latin typeface=""/>
              </a:rPr>
              <a:t>Mensen worden gemotiveerd door intrinsieke motivatie, hier speelt voortbestaan een belangrijke rol in.</a:t>
            </a:r>
          </a:p>
          <a:p>
            <a:pPr algn="ctr" rtl="0" fontAlgn="base">
              <a:spcBef>
                <a:spcPts val="0"/>
              </a:spcBef>
              <a:spcAft>
                <a:spcPts val="0"/>
              </a:spcAft>
            </a:pPr>
            <a:endParaRPr lang="nl-NL" sz="2500" b="0" i="1" u="none" strike="noStrike" dirty="0">
              <a:solidFill>
                <a:schemeClr val="bg1"/>
              </a:solidFill>
              <a:effectLst/>
              <a:latin typeface=""/>
            </a:endParaRP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4D17637E-6BBF-46B4-7D14-50C351E2773B}"/>
              </a:ext>
            </a:extLst>
          </p:cNvPr>
          <p:cNvSpPr/>
          <p:nvPr/>
        </p:nvSpPr>
        <p:spPr>
          <a:xfrm>
            <a:off x="4244336" y="2743200"/>
            <a:ext cx="3703328" cy="33644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0047AB"/>
              </a:solidFill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679FAD9E-7827-4A6F-2DA1-652A93733268}"/>
              </a:ext>
            </a:extLst>
          </p:cNvPr>
          <p:cNvSpPr txBox="1"/>
          <p:nvPr/>
        </p:nvSpPr>
        <p:spPr>
          <a:xfrm>
            <a:off x="4591807" y="2965371"/>
            <a:ext cx="3048786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500" i="1" dirty="0">
                <a:solidFill>
                  <a:schemeClr val="bg1"/>
                </a:solidFill>
                <a:latin typeface=""/>
              </a:rPr>
              <a:t>Het is evident dat de brandveiligheid bij ouderen vaak problematischer is dan bij andere volwassenen.</a:t>
            </a:r>
          </a:p>
          <a:p>
            <a:pPr algn="ctr" rtl="0" fontAlgn="base">
              <a:spcBef>
                <a:spcPts val="0"/>
              </a:spcBef>
              <a:spcAft>
                <a:spcPts val="0"/>
              </a:spcAft>
            </a:pPr>
            <a:endParaRPr lang="nl-NL" sz="2500" b="0" i="1" u="none" strike="noStrike" dirty="0">
              <a:solidFill>
                <a:schemeClr val="bg1"/>
              </a:solidFill>
              <a:effectLst/>
              <a:latin typeface=""/>
            </a:endParaRP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BE3CF664-989A-6D3F-76CE-1C6E800FB64D}"/>
              </a:ext>
            </a:extLst>
          </p:cNvPr>
          <p:cNvSpPr/>
          <p:nvPr/>
        </p:nvSpPr>
        <p:spPr>
          <a:xfrm>
            <a:off x="8109580" y="2743200"/>
            <a:ext cx="3703328" cy="33644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0047AB"/>
              </a:solidFill>
            </a:endParaRP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AF386C8A-AF6B-4142-2BEF-00AE0A440B47}"/>
              </a:ext>
            </a:extLst>
          </p:cNvPr>
          <p:cNvSpPr txBox="1"/>
          <p:nvPr/>
        </p:nvSpPr>
        <p:spPr>
          <a:xfrm>
            <a:off x="8457051" y="2965371"/>
            <a:ext cx="3048786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500" i="1" dirty="0">
                <a:solidFill>
                  <a:schemeClr val="bg1"/>
                </a:solidFill>
                <a:latin typeface=""/>
              </a:rPr>
              <a:t>Het doel van de THV is om zo snel mogelijk overzicht te krijgen over het incident. </a:t>
            </a:r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16A50E43-E626-A22B-6C0B-F89249EF91ED}"/>
              </a:ext>
            </a:extLst>
          </p:cNvPr>
          <p:cNvSpPr/>
          <p:nvPr/>
        </p:nvSpPr>
        <p:spPr>
          <a:xfrm>
            <a:off x="8160628" y="1648355"/>
            <a:ext cx="3703328" cy="832487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0047AB"/>
              </a:solidFill>
            </a:endParaRPr>
          </a:p>
        </p:txBody>
      </p:sp>
      <p:sp>
        <p:nvSpPr>
          <p:cNvPr id="29" name="Rechthoek 28">
            <a:extLst>
              <a:ext uri="{FF2B5EF4-FFF2-40B4-BE49-F238E27FC236}">
                <a16:creationId xmlns:a16="http://schemas.microsoft.com/office/drawing/2014/main" id="{6C8B8D6D-27F1-7AD2-6747-934A2E0958F3}"/>
              </a:ext>
            </a:extLst>
          </p:cNvPr>
          <p:cNvSpPr/>
          <p:nvPr/>
        </p:nvSpPr>
        <p:spPr>
          <a:xfrm>
            <a:off x="4295384" y="1648355"/>
            <a:ext cx="3703328" cy="832487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0047AB"/>
              </a:solidFill>
            </a:endParaRPr>
          </a:p>
        </p:txBody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02D5FA4B-14A7-10FD-97AA-F38A5997607A}"/>
              </a:ext>
            </a:extLst>
          </p:cNvPr>
          <p:cNvSpPr/>
          <p:nvPr/>
        </p:nvSpPr>
        <p:spPr>
          <a:xfrm>
            <a:off x="379092" y="1648355"/>
            <a:ext cx="3703328" cy="832487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0047AB"/>
              </a:solidFill>
            </a:endParaRPr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4469B160-8A0D-D641-AFA9-1F5BD6C0950F}"/>
              </a:ext>
            </a:extLst>
          </p:cNvPr>
          <p:cNvSpPr/>
          <p:nvPr/>
        </p:nvSpPr>
        <p:spPr>
          <a:xfrm>
            <a:off x="328044" y="1585310"/>
            <a:ext cx="3703328" cy="83248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0047AB"/>
              </a:solidFill>
            </a:endParaRP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A18B7307-D2B8-C12F-EE79-0C1C1A965A7A}"/>
              </a:ext>
            </a:extLst>
          </p:cNvPr>
          <p:cNvSpPr txBox="1"/>
          <p:nvPr/>
        </p:nvSpPr>
        <p:spPr>
          <a:xfrm>
            <a:off x="675515" y="1726146"/>
            <a:ext cx="30487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>
              <a:spcBef>
                <a:spcPts val="0"/>
              </a:spcBef>
              <a:spcAft>
                <a:spcPts val="0"/>
              </a:spcAft>
            </a:pPr>
            <a:r>
              <a:rPr lang="nl-NL" sz="3000" b="1" dirty="0">
                <a:solidFill>
                  <a:schemeClr val="bg1"/>
                </a:solidFill>
                <a:latin typeface=""/>
              </a:rPr>
              <a:t>Inzicht 1</a:t>
            </a:r>
            <a:endParaRPr lang="nl-NL" sz="2500" b="0" u="none" strike="noStrike" dirty="0">
              <a:solidFill>
                <a:schemeClr val="bg1"/>
              </a:solidFill>
              <a:effectLst/>
              <a:latin typeface=""/>
            </a:endParaRPr>
          </a:p>
        </p:txBody>
      </p:sp>
      <p:sp>
        <p:nvSpPr>
          <p:cNvPr id="33" name="Rechthoek 32">
            <a:extLst>
              <a:ext uri="{FF2B5EF4-FFF2-40B4-BE49-F238E27FC236}">
                <a16:creationId xmlns:a16="http://schemas.microsoft.com/office/drawing/2014/main" id="{D8CC79E3-B4F3-EA94-C7F7-AA2EB7DC947C}"/>
              </a:ext>
            </a:extLst>
          </p:cNvPr>
          <p:cNvSpPr/>
          <p:nvPr/>
        </p:nvSpPr>
        <p:spPr>
          <a:xfrm>
            <a:off x="4244336" y="1585310"/>
            <a:ext cx="3703328" cy="83248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0047AB"/>
              </a:solidFill>
            </a:endParaRPr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C8DD9B3C-18AE-4314-3B21-8B48E96ECEDC}"/>
              </a:ext>
            </a:extLst>
          </p:cNvPr>
          <p:cNvSpPr txBox="1"/>
          <p:nvPr/>
        </p:nvSpPr>
        <p:spPr>
          <a:xfrm>
            <a:off x="4591807" y="1726146"/>
            <a:ext cx="30487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>
              <a:spcBef>
                <a:spcPts val="0"/>
              </a:spcBef>
              <a:spcAft>
                <a:spcPts val="0"/>
              </a:spcAft>
            </a:pPr>
            <a:r>
              <a:rPr lang="nl-NL" sz="3000" b="1" dirty="0">
                <a:solidFill>
                  <a:schemeClr val="bg1"/>
                </a:solidFill>
                <a:latin typeface=""/>
              </a:rPr>
              <a:t>Inzicht 2</a:t>
            </a:r>
            <a:endParaRPr lang="nl-NL" sz="2500" b="0" i="1" u="none" strike="noStrike" dirty="0">
              <a:solidFill>
                <a:schemeClr val="bg1"/>
              </a:solidFill>
              <a:effectLst/>
              <a:latin typeface=""/>
            </a:endParaRPr>
          </a:p>
        </p:txBody>
      </p:sp>
      <p:sp>
        <p:nvSpPr>
          <p:cNvPr id="35" name="Rechthoek 34">
            <a:extLst>
              <a:ext uri="{FF2B5EF4-FFF2-40B4-BE49-F238E27FC236}">
                <a16:creationId xmlns:a16="http://schemas.microsoft.com/office/drawing/2014/main" id="{AA35DB7F-B057-45CF-765E-42569600714D}"/>
              </a:ext>
            </a:extLst>
          </p:cNvPr>
          <p:cNvSpPr/>
          <p:nvPr/>
        </p:nvSpPr>
        <p:spPr>
          <a:xfrm>
            <a:off x="8109580" y="1585310"/>
            <a:ext cx="3703328" cy="83248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0047AB"/>
              </a:solidFill>
            </a:endParaRPr>
          </a:p>
        </p:txBody>
      </p:sp>
      <p:sp>
        <p:nvSpPr>
          <p:cNvPr id="36" name="Tekstvak 35">
            <a:extLst>
              <a:ext uri="{FF2B5EF4-FFF2-40B4-BE49-F238E27FC236}">
                <a16:creationId xmlns:a16="http://schemas.microsoft.com/office/drawing/2014/main" id="{AD1DB46D-7AC1-95CF-356E-60F011B438A7}"/>
              </a:ext>
            </a:extLst>
          </p:cNvPr>
          <p:cNvSpPr txBox="1"/>
          <p:nvPr/>
        </p:nvSpPr>
        <p:spPr>
          <a:xfrm>
            <a:off x="8457051" y="1726146"/>
            <a:ext cx="30487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>
              <a:spcBef>
                <a:spcPts val="0"/>
              </a:spcBef>
              <a:spcAft>
                <a:spcPts val="0"/>
              </a:spcAft>
            </a:pPr>
            <a:r>
              <a:rPr lang="nl-NL" sz="3000" b="1" dirty="0">
                <a:solidFill>
                  <a:schemeClr val="bg1"/>
                </a:solidFill>
                <a:latin typeface=""/>
              </a:rPr>
              <a:t>Inzicht 3</a:t>
            </a:r>
            <a:endParaRPr lang="nl-NL" sz="2500" b="0" i="1" u="none" strike="noStrike" dirty="0">
              <a:solidFill>
                <a:schemeClr val="bg1"/>
              </a:solidFill>
              <a:effectLst/>
              <a:latin typeface="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D7000F9-EA74-9A8C-C3E8-76783C02183F}"/>
              </a:ext>
            </a:extLst>
          </p:cNvPr>
          <p:cNvSpPr txBox="1">
            <a:spLocks/>
          </p:cNvSpPr>
          <p:nvPr/>
        </p:nvSpPr>
        <p:spPr>
          <a:xfrm>
            <a:off x="4853162" y="381368"/>
            <a:ext cx="3256418" cy="7495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b="1" dirty="0">
                <a:solidFill>
                  <a:srgbClr val="4E4E4E"/>
                </a:solidFill>
                <a:latin typeface="Work Sans Black Roman" pitchFamily="2" charset="77"/>
              </a:rPr>
              <a:t>INZICHTEN</a:t>
            </a:r>
          </a:p>
        </p:txBody>
      </p:sp>
      <p:pic>
        <p:nvPicPr>
          <p:cNvPr id="3" name="Afbeelding 2" descr="Afbeelding met Graphics, Lettertype, cirkel, logo&#10;&#10;Automatisch gegenereerde beschrijving">
            <a:extLst>
              <a:ext uri="{FF2B5EF4-FFF2-40B4-BE49-F238E27FC236}">
                <a16:creationId xmlns:a16="http://schemas.microsoft.com/office/drawing/2014/main" id="{8CD3B106-5CE7-0CBD-1D49-E899CAFE0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9800" y="301105"/>
            <a:ext cx="863362" cy="86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106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hoek 32">
            <a:extLst>
              <a:ext uri="{FF2B5EF4-FFF2-40B4-BE49-F238E27FC236}">
                <a16:creationId xmlns:a16="http://schemas.microsoft.com/office/drawing/2014/main" id="{85A50853-DCC0-E1D0-E4B8-AE377A1C4632}"/>
              </a:ext>
            </a:extLst>
          </p:cNvPr>
          <p:cNvSpPr/>
          <p:nvPr/>
        </p:nvSpPr>
        <p:spPr>
          <a:xfrm>
            <a:off x="-249382" y="1118104"/>
            <a:ext cx="12441382" cy="10329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0047AB"/>
              </a:solidFill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B2766FF5-014F-724F-84AC-E841B3B000E4}"/>
              </a:ext>
            </a:extLst>
          </p:cNvPr>
          <p:cNvSpPr txBox="1"/>
          <p:nvPr/>
        </p:nvSpPr>
        <p:spPr>
          <a:xfrm>
            <a:off x="3046476" y="-2164352"/>
            <a:ext cx="60990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burgers bewust maken van de risico’s van brand, 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nl-NL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inzicht en informatie bieden op een toegankelijke en overzichtelijke manier,  .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61E5F7FA-075A-44BB-056F-09D9C0287B34}"/>
              </a:ext>
            </a:extLst>
          </p:cNvPr>
          <p:cNvSpPr txBox="1"/>
          <p:nvPr/>
        </p:nvSpPr>
        <p:spPr>
          <a:xfrm>
            <a:off x="515446" y="4828174"/>
            <a:ext cx="499530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nl-NL" sz="2500" b="1" i="1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"/>
              </a:rPr>
              <a:t>Huisvesting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nl-NL" sz="2500" i="1" dirty="0">
                <a:solidFill>
                  <a:srgbClr val="4372C4"/>
                </a:solidFill>
                <a:latin typeface=""/>
              </a:rPr>
              <a:t>H</a:t>
            </a:r>
            <a:r>
              <a:rPr lang="nl-NL" sz="2500" i="1" u="none" strike="noStrike" dirty="0">
                <a:solidFill>
                  <a:srgbClr val="4372C4"/>
                </a:solidFill>
                <a:effectLst/>
                <a:latin typeface=""/>
              </a:rPr>
              <a:t>ulp bieden na een 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nl-NL" sz="2500" i="1" u="none" strike="noStrike" dirty="0">
                <a:solidFill>
                  <a:srgbClr val="4372C4"/>
                </a:solidFill>
                <a:effectLst/>
                <a:latin typeface=""/>
              </a:rPr>
              <a:t>calamiteit aan slachtoffers.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05EA2B29-D5CE-0465-6DF5-4E2B55280FA2}"/>
              </a:ext>
            </a:extLst>
          </p:cNvPr>
          <p:cNvSpPr txBox="1"/>
          <p:nvPr/>
        </p:nvSpPr>
        <p:spPr>
          <a:xfrm>
            <a:off x="515446" y="2510584"/>
            <a:ext cx="365181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nl-NL" sz="2500" b="1" i="1" dirty="0">
                <a:solidFill>
                  <a:schemeClr val="accent2">
                    <a:lumMod val="75000"/>
                  </a:schemeClr>
                </a:solidFill>
                <a:latin typeface=""/>
              </a:rPr>
              <a:t>Schadeverzekeringen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nl-NL" sz="2500" i="1" dirty="0">
                <a:solidFill>
                  <a:srgbClr val="4372C4"/>
                </a:solidFill>
                <a:latin typeface=""/>
              </a:rPr>
              <a:t>Schade melden en de effecten hiervan op de burger.</a:t>
            </a:r>
            <a:endParaRPr lang="nl-NL" sz="2500" i="1" u="none" strike="noStrike" dirty="0">
              <a:solidFill>
                <a:srgbClr val="4372C4"/>
              </a:solidFill>
              <a:effectLst/>
              <a:latin typeface="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15B2D30D-7A8E-7540-578F-9CB91BE3FC2C}"/>
              </a:ext>
            </a:extLst>
          </p:cNvPr>
          <p:cNvSpPr txBox="1"/>
          <p:nvPr/>
        </p:nvSpPr>
        <p:spPr>
          <a:xfrm>
            <a:off x="7729148" y="4443453"/>
            <a:ext cx="394740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rtl="0">
              <a:spcBef>
                <a:spcPts val="0"/>
              </a:spcBef>
              <a:spcAft>
                <a:spcPts val="0"/>
              </a:spcAft>
            </a:pPr>
            <a:r>
              <a:rPr lang="nl-NL" sz="2500" b="1" i="1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"/>
              </a:rPr>
              <a:t>Hoogbouw</a:t>
            </a:r>
            <a:r>
              <a:rPr lang="nl-NL" sz="2500" b="1" i="1" u="none" strike="noStrike" dirty="0">
                <a:solidFill>
                  <a:srgbClr val="4372C4"/>
                </a:solidFill>
                <a:effectLst/>
                <a:latin typeface=""/>
              </a:rPr>
              <a:t> </a:t>
            </a:r>
            <a:endParaRPr lang="nl-NL" sz="2500" b="1" i="1" dirty="0">
              <a:solidFill>
                <a:srgbClr val="4372C4"/>
              </a:solidFill>
              <a:latin typeface=""/>
            </a:endParaRPr>
          </a:p>
          <a:p>
            <a:pPr marL="457200" rtl="0">
              <a:spcBef>
                <a:spcPts val="0"/>
              </a:spcBef>
              <a:spcAft>
                <a:spcPts val="0"/>
              </a:spcAft>
            </a:pPr>
            <a:r>
              <a:rPr lang="nl-NL" sz="2500" i="1" u="none" strike="noStrike" dirty="0">
                <a:solidFill>
                  <a:srgbClr val="4372C4"/>
                </a:solidFill>
                <a:effectLst/>
                <a:latin typeface=""/>
              </a:rPr>
              <a:t>Veiligheid. </a:t>
            </a:r>
            <a:r>
              <a:rPr lang="nl-NL" sz="2500" i="1" u="none" strike="noStrike" dirty="0" err="1">
                <a:solidFill>
                  <a:srgbClr val="4372C4"/>
                </a:solidFill>
                <a:effectLst/>
                <a:latin typeface=""/>
              </a:rPr>
              <a:t>informatie-voorziening</a:t>
            </a:r>
            <a:r>
              <a:rPr lang="nl-NL" sz="2500" i="1" dirty="0">
                <a:solidFill>
                  <a:srgbClr val="4372C4"/>
                </a:solidFill>
                <a:latin typeface=""/>
              </a:rPr>
              <a:t> &amp;</a:t>
            </a:r>
            <a:r>
              <a:rPr lang="nl-NL" sz="2500" i="1" u="none" strike="noStrike" dirty="0">
                <a:solidFill>
                  <a:srgbClr val="4372C4"/>
                </a:solidFill>
                <a:effectLst/>
                <a:latin typeface=""/>
              </a:rPr>
              <a:t> contact met medebewoners.</a:t>
            </a:r>
            <a:endParaRPr lang="nl-NL" sz="2500" i="1" dirty="0">
              <a:solidFill>
                <a:srgbClr val="4372C4"/>
              </a:solidFill>
              <a:effectLst/>
              <a:latin typeface=""/>
            </a:endParaRP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67D5953E-C525-D77D-8270-7302A5302C15}"/>
              </a:ext>
            </a:extLst>
          </p:cNvPr>
          <p:cNvSpPr txBox="1">
            <a:spLocks/>
          </p:cNvSpPr>
          <p:nvPr/>
        </p:nvSpPr>
        <p:spPr>
          <a:xfrm>
            <a:off x="774954" y="349779"/>
            <a:ext cx="10642092" cy="7495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b="1" dirty="0">
                <a:solidFill>
                  <a:srgbClr val="4E4E4E"/>
                </a:solidFill>
                <a:latin typeface="Work Sans Black Roman" pitchFamily="2" charset="77"/>
              </a:rPr>
              <a:t>INTERVIEWS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2F51AC05-BF55-CDA8-0192-BDD8E587D724}"/>
              </a:ext>
            </a:extLst>
          </p:cNvPr>
          <p:cNvSpPr txBox="1"/>
          <p:nvPr/>
        </p:nvSpPr>
        <p:spPr>
          <a:xfrm>
            <a:off x="2635007" y="1276623"/>
            <a:ext cx="6921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>
              <a:spcBef>
                <a:spcPts val="0"/>
              </a:spcBef>
              <a:spcAft>
                <a:spcPts val="0"/>
              </a:spcAft>
            </a:pPr>
            <a:r>
              <a:rPr lang="nl-NL" sz="2000" i="1" dirty="0">
                <a:solidFill>
                  <a:schemeClr val="bg1"/>
                </a:solidFill>
                <a:latin typeface=""/>
              </a:rPr>
              <a:t>I</a:t>
            </a:r>
            <a:r>
              <a:rPr lang="nl-NL" sz="2000" i="1" u="none" strike="noStrike" dirty="0">
                <a:solidFill>
                  <a:schemeClr val="bg1"/>
                </a:solidFill>
                <a:effectLst/>
                <a:latin typeface=""/>
              </a:rPr>
              <a:t>nterviews bij drie groepen (elk aansluitend bij een van onze conceptrichtingen). </a:t>
            </a: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A38C7E6B-E7C7-0490-5CEB-1C7164755E89}"/>
              </a:ext>
            </a:extLst>
          </p:cNvPr>
          <p:cNvCxnSpPr>
            <a:cxnSpLocks/>
          </p:cNvCxnSpPr>
          <p:nvPr/>
        </p:nvCxnSpPr>
        <p:spPr>
          <a:xfrm flipV="1">
            <a:off x="2566939" y="3889318"/>
            <a:ext cx="2179410" cy="22381"/>
          </a:xfrm>
          <a:prstGeom prst="line">
            <a:avLst/>
          </a:prstGeom>
          <a:ln w="635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29659602-32AB-F9F1-4AF8-A34E9F579FAC}"/>
              </a:ext>
            </a:extLst>
          </p:cNvPr>
          <p:cNvCxnSpPr>
            <a:cxnSpLocks/>
          </p:cNvCxnSpPr>
          <p:nvPr/>
        </p:nvCxnSpPr>
        <p:spPr>
          <a:xfrm flipV="1">
            <a:off x="3607724" y="4501300"/>
            <a:ext cx="1579016" cy="717368"/>
          </a:xfrm>
          <a:prstGeom prst="line">
            <a:avLst/>
          </a:prstGeom>
          <a:ln w="635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63D0F3B2-627B-93FD-E8A7-0D083968C7C5}"/>
              </a:ext>
            </a:extLst>
          </p:cNvPr>
          <p:cNvCxnSpPr>
            <a:cxnSpLocks/>
          </p:cNvCxnSpPr>
          <p:nvPr/>
        </p:nvCxnSpPr>
        <p:spPr>
          <a:xfrm>
            <a:off x="5925793" y="3204736"/>
            <a:ext cx="2985451" cy="1206570"/>
          </a:xfrm>
          <a:prstGeom prst="line">
            <a:avLst/>
          </a:prstGeom>
          <a:ln w="635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al 22">
            <a:extLst>
              <a:ext uri="{FF2B5EF4-FFF2-40B4-BE49-F238E27FC236}">
                <a16:creationId xmlns:a16="http://schemas.microsoft.com/office/drawing/2014/main" id="{A1D5EC41-1071-63BB-3564-505E45366A3D}"/>
              </a:ext>
            </a:extLst>
          </p:cNvPr>
          <p:cNvSpPr/>
          <p:nvPr/>
        </p:nvSpPr>
        <p:spPr>
          <a:xfrm>
            <a:off x="4731804" y="2510584"/>
            <a:ext cx="2802231" cy="2802231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27000">
            <a:solidFill>
              <a:srgbClr val="43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2" name="Afbeelding 31" descr="Afbeelding met clipart, Graphics, wit, ontwerp&#10;&#10;Automatisch gegenereerde beschrijving">
            <a:extLst>
              <a:ext uri="{FF2B5EF4-FFF2-40B4-BE49-F238E27FC236}">
                <a16:creationId xmlns:a16="http://schemas.microsoft.com/office/drawing/2014/main" id="{CC266F08-F15C-9EA2-1A24-D97F16397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853" y="3135315"/>
            <a:ext cx="1499824" cy="149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87039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1875</TotalTime>
  <Words>1069</Words>
  <Application>Microsoft Macintosh PowerPoint</Application>
  <PresentationFormat>Breedbeeld</PresentationFormat>
  <Paragraphs>162</Paragraphs>
  <Slides>28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Work Sans</vt:lpstr>
      <vt:lpstr>Work Sans Black</vt:lpstr>
      <vt:lpstr>Work Sans Black Roman</vt:lpstr>
      <vt:lpstr>Kantoorthema</vt:lpstr>
      <vt:lpstr>TEAM  ROOKVRIJ</vt:lpstr>
      <vt:lpstr>DE OPDRACHT</vt:lpstr>
      <vt:lpstr>PowerPoint-presentatie</vt:lpstr>
      <vt:lpstr>PowerPoint-presentatie</vt:lpstr>
      <vt:lpstr>PowerPoint-presentatie</vt:lpstr>
      <vt:lpstr>ONDERZOEK &amp; INZICHTEN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NIEUWE ONTWERPVRAAG</vt:lpstr>
      <vt:lpstr>PowerPoint-presentatie</vt:lpstr>
      <vt:lpstr>DE 3 CONCEPTEN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BEDANKT VOOR HET LUISTEREN!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 ROOKVRIJ</dc:title>
  <dc:creator>Loebna Mirza (0978040)</dc:creator>
  <cp:lastModifiedBy>Loebna Mirza (0978040)</cp:lastModifiedBy>
  <cp:revision>2</cp:revision>
  <dcterms:created xsi:type="dcterms:W3CDTF">2023-05-21T14:26:49Z</dcterms:created>
  <dcterms:modified xsi:type="dcterms:W3CDTF">2023-05-22T21:42:41Z</dcterms:modified>
</cp:coreProperties>
</file>